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396" r:id="rId2"/>
    <p:sldId id="857" r:id="rId3"/>
    <p:sldId id="861" r:id="rId4"/>
    <p:sldId id="836" r:id="rId5"/>
    <p:sldId id="860" r:id="rId6"/>
    <p:sldId id="886" r:id="rId7"/>
    <p:sldId id="889" r:id="rId8"/>
    <p:sldId id="862" r:id="rId9"/>
    <p:sldId id="916" r:id="rId10"/>
    <p:sldId id="922" r:id="rId11"/>
    <p:sldId id="906" r:id="rId12"/>
    <p:sldId id="911" r:id="rId13"/>
    <p:sldId id="875" r:id="rId14"/>
    <p:sldId id="917" r:id="rId15"/>
    <p:sldId id="909" r:id="rId16"/>
    <p:sldId id="885" r:id="rId17"/>
    <p:sldId id="876" r:id="rId18"/>
    <p:sldId id="881" r:id="rId19"/>
    <p:sldId id="871" r:id="rId20"/>
    <p:sldId id="870" r:id="rId21"/>
    <p:sldId id="863" r:id="rId22"/>
    <p:sldId id="912" r:id="rId23"/>
    <p:sldId id="864" r:id="rId24"/>
    <p:sldId id="918" r:id="rId25"/>
    <p:sldId id="907" r:id="rId26"/>
    <p:sldId id="894" r:id="rId27"/>
    <p:sldId id="865" r:id="rId28"/>
    <p:sldId id="867" r:id="rId29"/>
    <p:sldId id="920" r:id="rId30"/>
    <p:sldId id="921" r:id="rId31"/>
    <p:sldId id="914" r:id="rId32"/>
    <p:sldId id="891" r:id="rId33"/>
    <p:sldId id="919" r:id="rId34"/>
    <p:sldId id="890" r:id="rId35"/>
  </p:sldIdLst>
  <p:sldSz cx="9906000" cy="6858000" type="A4"/>
  <p:notesSz cx="6858000" cy="97107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Verdana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scaleToFitPaper="1" frameSlides="1"/>
  <p:clrMru>
    <a:srgbClr val="CC99FF"/>
    <a:srgbClr val="008000"/>
    <a:srgbClr val="FFFF66"/>
    <a:srgbClr val="FFFFCC"/>
    <a:srgbClr val="CCCCFF"/>
    <a:srgbClr val="FF99FF"/>
    <a:srgbClr val="9999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40" d="100"/>
          <a:sy n="40" d="100"/>
        </p:scale>
        <p:origin x="-1440" y="-96"/>
      </p:cViewPr>
      <p:guideLst>
        <p:guide orient="horz" pos="482"/>
        <p:guide pos="12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3" d="100"/>
          <a:sy n="53" d="100"/>
        </p:scale>
        <p:origin x="-2610" y="-108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76" tIns="47338" rIns="94676" bIns="47338" numCol="1" anchor="b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000"/>
            </a:lvl1pPr>
          </a:lstStyle>
          <a:p>
            <a:fld id="{160FB691-914A-084F-8038-1CCA114E1E90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1381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0100" y="728663"/>
            <a:ext cx="5259388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3275"/>
            <a:ext cx="5029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676" tIns="47338" rIns="94676" bIns="473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2655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676" tIns="47338" rIns="94676" bIns="47338" numCol="1" anchor="b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000"/>
            </a:lvl1pPr>
          </a:lstStyle>
          <a:p>
            <a:fld id="{29155885-F6BC-BF4F-A231-A92A15F681C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2071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erdana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-3175" y="4343400"/>
            <a:ext cx="9909175" cy="381000"/>
          </a:xfrm>
          <a:prstGeom prst="rect">
            <a:avLst/>
          </a:prstGeom>
          <a:solidFill>
            <a:schemeClr val="accent1">
              <a:alpha val="1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a-DK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7763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2046288" y="2057400"/>
            <a:ext cx="7680325" cy="114300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117764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2046288" y="3352800"/>
            <a:ext cx="7680325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900"/>
            </a:lvl1pPr>
          </a:lstStyle>
          <a:p>
            <a:r>
              <a:rPr lang="da-DK" smtClean="0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956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7137400" y="635000"/>
            <a:ext cx="2184400" cy="5537200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584200" y="635000"/>
            <a:ext cx="6400800" cy="5537200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197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2772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amme 36"/>
          <p:cNvSpPr/>
          <p:nvPr userDrawn="1"/>
        </p:nvSpPr>
        <p:spPr bwMode="auto">
          <a:xfrm>
            <a:off x="0" y="0"/>
            <a:ext cx="9906000" cy="6858000"/>
          </a:xfrm>
          <a:prstGeom prst="frame">
            <a:avLst>
              <a:gd name="adj1" fmla="val 2177"/>
            </a:avLst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28082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smtClean="0"/>
              <a:t>Click to edit title</a:t>
            </a:r>
            <a:endParaRPr lang="en-US" noProof="0"/>
          </a:p>
        </p:txBody>
      </p:sp>
      <p:sp>
        <p:nvSpPr>
          <p:cNvPr id="3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847" y="1605418"/>
            <a:ext cx="9257815" cy="494279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35" name="Ramme 34"/>
          <p:cNvSpPr/>
          <p:nvPr userDrawn="1"/>
        </p:nvSpPr>
        <p:spPr bwMode="auto">
          <a:xfrm>
            <a:off x="1" y="0"/>
            <a:ext cx="9906000" cy="6858000"/>
          </a:xfrm>
          <a:prstGeom prst="frame">
            <a:avLst>
              <a:gd name="adj1" fmla="val 2177"/>
            </a:avLst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280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077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2638" y="2786058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6401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84200" y="1600200"/>
            <a:ext cx="4291013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292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38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485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19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5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3792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Træk billede til pladsholder, eller klik på symbol for at tilføje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57403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635000"/>
            <a:ext cx="8737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600200"/>
            <a:ext cx="87360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4592638" y="6610350"/>
            <a:ext cx="6604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7432" tIns="27432" rIns="27432" bIns="27432" anchor="b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fld id="{5BA32EE7-1D10-4B4C-88AC-089CB957F0A6}" type="slidenum">
              <a:rPr lang="en-US" sz="900">
                <a:solidFill>
                  <a:srgbClr val="1868A3"/>
                </a:solidFill>
              </a:rPr>
              <a:pPr algn="ctr">
                <a:spcBef>
                  <a:spcPct val="50000"/>
                </a:spcBef>
              </a:pPr>
              <a:t>‹nr.›</a:t>
            </a:fld>
            <a:endParaRPr lang="en-US" sz="900">
              <a:solidFill>
                <a:srgbClr val="1868A3"/>
              </a:solidFill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584200" y="331788"/>
            <a:ext cx="8736013" cy="0"/>
          </a:xfrm>
          <a:prstGeom prst="line">
            <a:avLst/>
          </a:prstGeom>
          <a:noFill/>
          <a:ln w="9525">
            <a:solidFill>
              <a:srgbClr val="1869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a-DK"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31" name="Picture 9" descr="999FDF87-6C63-4896-B90D-839F69EB763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025" y="6342063"/>
            <a:ext cx="105568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69" y="6129873"/>
            <a:ext cx="856471" cy="5171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1" r:id="rId12"/>
    <p:sldLayoutId id="214748445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50000"/>
        </a:spcAft>
        <a:buFont typeface="Wingdings" charset="0"/>
        <a:buChar char="§"/>
        <a:defRPr sz="20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2000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20000"/>
        </a:spcAft>
        <a:buFont typeface="Wingdings" charset="0"/>
        <a:buChar char="§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2000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arm1.static.flickr.com/177/414418625_e73e138adc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dr.dk/Sporten/Fodbold/Int.fodbold/2005/05/21/184926.htm" TargetMode="External"/><Relationship Id="rId3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3"/>
          <p:cNvSpPr>
            <a:spLocks noChangeArrowheads="1"/>
          </p:cNvSpPr>
          <p:nvPr/>
        </p:nvSpPr>
        <p:spPr bwMode="auto">
          <a:xfrm>
            <a:off x="1064568" y="1412776"/>
            <a:ext cx="76327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a-DK" sz="2400" b="1" dirty="0" smtClean="0"/>
              <a:t>Vektor</a:t>
            </a:r>
          </a:p>
          <a:p>
            <a:pPr algn="ctr"/>
            <a:endParaRPr lang="da-DK" sz="2400" b="1" dirty="0" smtClean="0"/>
          </a:p>
          <a:p>
            <a:pPr algn="ctr"/>
            <a:endParaRPr lang="da-DK" sz="2400" b="1" dirty="0" smtClean="0"/>
          </a:p>
          <a:p>
            <a:pPr algn="ctr"/>
            <a:endParaRPr lang="da-DK" sz="2400" b="1" dirty="0"/>
          </a:p>
          <a:p>
            <a:pPr algn="ctr"/>
            <a:endParaRPr lang="da-DK" sz="2400" b="1" dirty="0" smtClean="0"/>
          </a:p>
        </p:txBody>
      </p:sp>
      <p:pic>
        <p:nvPicPr>
          <p:cNvPr id="4101" name="Picture 4" descr="999FDF87-6C63-4896-B90D-839F69EB76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4527" y="5685463"/>
            <a:ext cx="1154981" cy="34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44" y="5445224"/>
            <a:ext cx="1216511" cy="73449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67" y="2204864"/>
            <a:ext cx="3359601" cy="1644689"/>
          </a:xfrm>
          <a:prstGeom prst="rect">
            <a:avLst/>
          </a:prstGeom>
        </p:spPr>
      </p:pic>
      <p:pic>
        <p:nvPicPr>
          <p:cNvPr id="8" name="Picture 4" descr="http://www.nrbjertkirke.dk/Upload/Vis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856" y="4760881"/>
            <a:ext cx="2439124" cy="182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52" y="2066119"/>
            <a:ext cx="4420700" cy="273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66" y="1052736"/>
            <a:ext cx="5009016" cy="490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88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1640632" y="2104256"/>
            <a:ext cx="7009157" cy="1324744"/>
          </a:xfrm>
        </p:spPr>
        <p:txBody>
          <a:bodyPr/>
          <a:lstStyle/>
          <a:p>
            <a:pPr marL="0" indent="0">
              <a:buNone/>
            </a:pPr>
            <a:r>
              <a:rPr lang="da-DK" sz="2800" dirty="0" smtClean="0"/>
              <a:t>Sociale kompetencer som vektor</a:t>
            </a:r>
            <a:endParaRPr lang="da-DK" sz="28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792" y="3616423"/>
            <a:ext cx="3816424" cy="22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5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480" y="570384"/>
            <a:ext cx="8917119" cy="914400"/>
          </a:xfrm>
        </p:spPr>
        <p:txBody>
          <a:bodyPr/>
          <a:lstStyle/>
          <a:p>
            <a:r>
              <a:rPr lang="da-DK" dirty="0" smtClean="0"/>
              <a:t>At lede dit </a:t>
            </a:r>
            <a:r>
              <a:rPr lang="da-DK" dirty="0" err="1" smtClean="0"/>
              <a:t>mindset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32520" y="1761886"/>
            <a:ext cx="6120679" cy="4043378"/>
          </a:xfrm>
        </p:spPr>
        <p:txBody>
          <a:bodyPr/>
          <a:lstStyle/>
          <a:p>
            <a:r>
              <a:rPr lang="da-DK" sz="1800" dirty="0" smtClean="0"/>
              <a:t>Positiv </a:t>
            </a:r>
            <a:r>
              <a:rPr lang="da-DK" sz="1800" dirty="0" err="1"/>
              <a:t>pep-talk</a:t>
            </a:r>
            <a:endParaRPr lang="da-DK" sz="1800" dirty="0"/>
          </a:p>
          <a:p>
            <a:r>
              <a:rPr lang="da-DK" sz="1800" dirty="0" smtClean="0"/>
              <a:t>Positive forventninger</a:t>
            </a:r>
          </a:p>
          <a:p>
            <a:r>
              <a:rPr lang="da-DK" sz="1800" dirty="0" smtClean="0"/>
              <a:t>Væk din begejstring for opgaven</a:t>
            </a:r>
            <a:endParaRPr lang="da-DK" sz="1800" dirty="0"/>
          </a:p>
          <a:p>
            <a:r>
              <a:rPr lang="da-DK" sz="1800" dirty="0" smtClean="0"/>
              <a:t>Tænk på russeren som venlig</a:t>
            </a:r>
          </a:p>
          <a:p>
            <a:r>
              <a:rPr lang="da-DK" sz="1800" dirty="0" smtClean="0"/>
              <a:t>Tænk på at gøre en forskel for dine russere</a:t>
            </a:r>
          </a:p>
          <a:p>
            <a:r>
              <a:rPr lang="da-DK" sz="1800" dirty="0" smtClean="0"/>
              <a:t>Sommerfugle i maven er energi til nærvær</a:t>
            </a:r>
          </a:p>
          <a:p>
            <a:endParaRPr lang="da-DK" sz="1800" dirty="0" smtClean="0">
              <a:solidFill>
                <a:srgbClr val="008000"/>
              </a:solidFill>
            </a:endParaRPr>
          </a:p>
          <a:p>
            <a:r>
              <a:rPr lang="da-DK" sz="1800" dirty="0" smtClean="0">
                <a:solidFill>
                  <a:srgbClr val="008000"/>
                </a:solidFill>
              </a:rPr>
              <a:t>HVORDAN TALER DU TIL DIG SELV? </a:t>
            </a:r>
            <a:endParaRPr lang="da-DK" sz="1800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da-DK" sz="1800" dirty="0" smtClean="0"/>
          </a:p>
          <a:p>
            <a:endParaRPr lang="da-DK" sz="1800" dirty="0"/>
          </a:p>
        </p:txBody>
      </p:sp>
      <p:pic>
        <p:nvPicPr>
          <p:cNvPr id="4" name="Picture 4" descr="http://www.onlinejokeshop.co.uk/images/shop/product_images/7934/P1130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7616" y="460229"/>
            <a:ext cx="1225524" cy="131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92" y="3661466"/>
            <a:ext cx="1693394" cy="237075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584" y="1684365"/>
            <a:ext cx="1873896" cy="18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2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ChangeArrowheads="1"/>
          </p:cNvSpPr>
          <p:nvPr/>
        </p:nvSpPr>
        <p:spPr bwMode="auto">
          <a:xfrm>
            <a:off x="1589088" y="1703536"/>
            <a:ext cx="3227387" cy="3021012"/>
          </a:xfrm>
          <a:prstGeom prst="rect">
            <a:avLst/>
          </a:prstGeom>
          <a:solidFill>
            <a:srgbClr val="006600"/>
          </a:soli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100" b="1">
              <a:solidFill>
                <a:srgbClr val="333399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sz="1100">
              <a:solidFill>
                <a:srgbClr val="333399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sz="1100">
              <a:solidFill>
                <a:srgbClr val="333399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804988" y="4815036"/>
            <a:ext cx="935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da-DK" b="1"/>
              <a:t>Overskud</a:t>
            </a:r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32600" y="4815036"/>
            <a:ext cx="935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da-DK" b="1"/>
              <a:t>Overtræk</a:t>
            </a:r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982242" y="428625"/>
            <a:ext cx="3842966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2400" b="1" dirty="0" smtClean="0"/>
              <a:t>At </a:t>
            </a:r>
            <a:r>
              <a:rPr lang="en-US" sz="2400" b="1" dirty="0" err="1" smtClean="0"/>
              <a:t>opbygge</a:t>
            </a:r>
            <a:r>
              <a:rPr lang="en-US" sz="2400" b="1" dirty="0" smtClean="0"/>
              <a:t> </a:t>
            </a:r>
            <a:r>
              <a:rPr lang="en-US" sz="2400" b="1" dirty="0" err="1"/>
              <a:t>r</a:t>
            </a:r>
            <a:r>
              <a:rPr lang="en-US" sz="2400" b="1" dirty="0" err="1" smtClean="0"/>
              <a:t>elationer</a:t>
            </a:r>
            <a:endParaRPr lang="en-US" sz="2400" b="1" dirty="0"/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3724275" y="4881711"/>
            <a:ext cx="2009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da-DK" b="1" i="1"/>
              <a:t> Goodwill-Badwill </a:t>
            </a:r>
          </a:p>
          <a:p>
            <a:pPr algn="ctr"/>
            <a:r>
              <a:rPr lang="da-DK" b="1" i="1"/>
              <a:t>bundlinjeresultat </a:t>
            </a:r>
            <a:endParaRPr lang="en-US" i="1"/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2747963" y="1386036"/>
            <a:ext cx="81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da-DK" b="1"/>
              <a:t>Indskud</a:t>
            </a:r>
            <a:endParaRPr lang="en-US"/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5981700" y="1398736"/>
            <a:ext cx="776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da-DK" b="1"/>
              <a:t>Udtræk</a:t>
            </a:r>
            <a:endParaRPr lang="en-US"/>
          </a:p>
        </p:txBody>
      </p:sp>
      <p:sp>
        <p:nvSpPr>
          <p:cNvPr id="563210" name="Rectangle 10"/>
          <p:cNvSpPr>
            <a:spLocks noChangeArrowheads="1"/>
          </p:cNvSpPr>
          <p:nvPr/>
        </p:nvSpPr>
        <p:spPr bwMode="auto">
          <a:xfrm>
            <a:off x="4814888" y="1703536"/>
            <a:ext cx="3200400" cy="3021012"/>
          </a:xfrm>
          <a:prstGeom prst="rect">
            <a:avLst/>
          </a:prstGeom>
          <a:solidFill>
            <a:srgbClr val="CC0000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100" b="1">
              <a:solidFill>
                <a:srgbClr val="333399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sz="1100">
              <a:solidFill>
                <a:srgbClr val="333399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sz="1100">
              <a:solidFill>
                <a:srgbClr val="333399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3300413" y="1019323"/>
            <a:ext cx="3060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 b="1" i="1"/>
              <a:t>Den følelsesmæssige bankbog </a:t>
            </a:r>
            <a:endParaRPr lang="en-US" sz="1800" i="1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>
            <a:off x="3316288" y="5478611"/>
            <a:ext cx="28829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da-DK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3328988" y="5554811"/>
            <a:ext cx="28829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da-DK"/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2881313" y="5640536"/>
            <a:ext cx="138271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marL="101600" indent="-101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da-DK" b="1"/>
              <a:t>Loyalitet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da-DK" b="1"/>
              <a:t>Følgeskab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da-DK" b="1"/>
              <a:t>Hjælpsomhed </a:t>
            </a:r>
            <a:endParaRPr lang="en-US" b="1"/>
          </a:p>
        </p:txBody>
      </p:sp>
      <p:sp>
        <p:nvSpPr>
          <p:cNvPr id="18446" name="Text Box 15"/>
          <p:cNvSpPr txBox="1">
            <a:spLocks noChangeArrowheads="1"/>
          </p:cNvSpPr>
          <p:nvPr/>
        </p:nvSpPr>
        <p:spPr bwMode="auto">
          <a:xfrm>
            <a:off x="5703888" y="5640536"/>
            <a:ext cx="112077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marL="101600" indent="-101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da-DK" b="1"/>
              <a:t>Konflikt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da-DK" b="1"/>
              <a:t>Modstand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da-DK" b="1"/>
              <a:t>Magtkamp</a:t>
            </a:r>
            <a:endParaRPr lang="en-US" b="1"/>
          </a:p>
        </p:txBody>
      </p:sp>
      <p:sp>
        <p:nvSpPr>
          <p:cNvPr id="18447" name="Text Box 16"/>
          <p:cNvSpPr txBox="1">
            <a:spLocks noChangeArrowheads="1"/>
          </p:cNvSpPr>
          <p:nvPr/>
        </p:nvSpPr>
        <p:spPr bwMode="auto">
          <a:xfrm>
            <a:off x="1524000" y="4742011"/>
            <a:ext cx="3540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</a:pPr>
            <a:r>
              <a:rPr lang="da-DK" b="1" i="1">
                <a:solidFill>
                  <a:srgbClr val="006600"/>
                </a:solidFill>
              </a:rPr>
              <a:t>+</a:t>
            </a:r>
            <a:endParaRPr lang="en-US" b="1" i="1">
              <a:solidFill>
                <a:srgbClr val="006600"/>
              </a:solidFill>
            </a:endParaRPr>
          </a:p>
        </p:txBody>
      </p:sp>
      <p:sp>
        <p:nvSpPr>
          <p:cNvPr id="18448" name="Text Box 17"/>
          <p:cNvSpPr txBox="1">
            <a:spLocks noChangeArrowheads="1"/>
          </p:cNvSpPr>
          <p:nvPr/>
        </p:nvSpPr>
        <p:spPr bwMode="auto">
          <a:xfrm>
            <a:off x="7696200" y="4653111"/>
            <a:ext cx="333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</a:pPr>
            <a:r>
              <a:rPr lang="da-DK" b="1" i="1">
                <a:solidFill>
                  <a:srgbClr val="CC0000"/>
                </a:solidFill>
              </a:rPr>
              <a:t>_</a:t>
            </a:r>
            <a:endParaRPr lang="en-US" b="1" i="1">
              <a:solidFill>
                <a:srgbClr val="CC0000"/>
              </a:solidFill>
            </a:endParaRPr>
          </a:p>
        </p:txBody>
      </p:sp>
      <p:sp>
        <p:nvSpPr>
          <p:cNvPr id="18449" name="Text Box 18"/>
          <p:cNvSpPr txBox="1">
            <a:spLocks noChangeArrowheads="1"/>
          </p:cNvSpPr>
          <p:nvPr/>
        </p:nvSpPr>
        <p:spPr bwMode="auto">
          <a:xfrm>
            <a:off x="2928938" y="2605236"/>
            <a:ext cx="4889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48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6237288" y="2619523"/>
            <a:ext cx="4889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4800" b="1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076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0512" y="259556"/>
            <a:ext cx="8737600" cy="865188"/>
          </a:xfrm>
        </p:spPr>
        <p:txBody>
          <a:bodyPr/>
          <a:lstStyle/>
          <a:p>
            <a:r>
              <a:rPr lang="da-DK" dirty="0" err="1" smtClean="0">
                <a:solidFill>
                  <a:schemeClr val="tx1"/>
                </a:solidFill>
              </a:rPr>
              <a:t>Relationsopbygning</a:t>
            </a:r>
            <a:endParaRPr lang="da-DK" dirty="0">
              <a:solidFill>
                <a:schemeClr val="tx1"/>
              </a:solidFill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15669"/>
              </p:ext>
            </p:extLst>
          </p:nvPr>
        </p:nvGraphicFramePr>
        <p:xfrm>
          <a:off x="1496616" y="1377819"/>
          <a:ext cx="6604000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/>
                <a:gridCol w="3302000"/>
              </a:tblGrid>
              <a:tr h="2232248">
                <a:tc>
                  <a:txBody>
                    <a:bodyPr/>
                    <a:lstStyle/>
                    <a:p>
                      <a:endParaRPr lang="da-DK" dirty="0" smtClean="0"/>
                    </a:p>
                    <a:p>
                      <a:endParaRPr lang="da-DK" dirty="0" smtClean="0">
                        <a:solidFill>
                          <a:srgbClr val="800000"/>
                        </a:solidFill>
                      </a:endParaRPr>
                    </a:p>
                    <a:p>
                      <a:endParaRPr lang="da-DK" dirty="0" smtClean="0">
                        <a:solidFill>
                          <a:srgbClr val="800000"/>
                        </a:solidFill>
                      </a:endParaRPr>
                    </a:p>
                    <a:p>
                      <a:pPr algn="ctr"/>
                      <a:r>
                        <a:rPr lang="da-DK" sz="1600" dirty="0" smtClean="0">
                          <a:solidFill>
                            <a:srgbClr val="800000"/>
                          </a:solidFill>
                        </a:rPr>
                        <a:t>Underdanig</a:t>
                      </a:r>
                    </a:p>
                    <a:p>
                      <a:pPr algn="ctr"/>
                      <a:r>
                        <a:rPr lang="da-DK" sz="1600" dirty="0" smtClean="0">
                          <a:solidFill>
                            <a:srgbClr val="800000"/>
                          </a:solidFill>
                        </a:rPr>
                        <a:t>kontakt</a:t>
                      </a:r>
                      <a:endParaRPr lang="da-DK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dirty="0" smtClean="0"/>
                    </a:p>
                    <a:p>
                      <a:endParaRPr lang="da-DK" dirty="0" smtClean="0"/>
                    </a:p>
                    <a:p>
                      <a:endParaRPr lang="da-DK" sz="16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lang="da-DK" sz="1600" dirty="0" smtClean="0">
                          <a:solidFill>
                            <a:srgbClr val="008000"/>
                          </a:solidFill>
                        </a:rPr>
                        <a:t>Sund</a:t>
                      </a:r>
                      <a:r>
                        <a:rPr lang="da-DK" sz="1600" baseline="0" dirty="0" smtClean="0">
                          <a:solidFill>
                            <a:srgbClr val="008000"/>
                          </a:solidFill>
                        </a:rPr>
                        <a:t> ligeværdig</a:t>
                      </a:r>
                      <a:endParaRPr lang="da-DK" sz="1600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lang="da-DK" sz="1600" dirty="0" smtClean="0">
                          <a:solidFill>
                            <a:srgbClr val="008000"/>
                          </a:solidFill>
                        </a:rPr>
                        <a:t>relation</a:t>
                      </a:r>
                      <a:endParaRPr lang="da-DK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2248">
                <a:tc>
                  <a:txBody>
                    <a:bodyPr/>
                    <a:lstStyle/>
                    <a:p>
                      <a:pPr algn="ctr"/>
                      <a:endParaRPr lang="da-DK" dirty="0" smtClean="0"/>
                    </a:p>
                    <a:p>
                      <a:pPr algn="ctr"/>
                      <a:endParaRPr lang="da-DK" dirty="0" smtClean="0"/>
                    </a:p>
                    <a:p>
                      <a:pPr algn="ctr"/>
                      <a:endParaRPr lang="da-DK" dirty="0" smtClean="0"/>
                    </a:p>
                    <a:p>
                      <a:pPr algn="ctr"/>
                      <a:r>
                        <a:rPr lang="da-DK" sz="1600" b="1" dirty="0" smtClean="0">
                          <a:solidFill>
                            <a:srgbClr val="800000"/>
                          </a:solidFill>
                        </a:rPr>
                        <a:t>Dårlig kontakt</a:t>
                      </a:r>
                      <a:endParaRPr lang="da-DK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dirty="0" smtClean="0"/>
                    </a:p>
                    <a:p>
                      <a:endParaRPr lang="da-DK" dirty="0" smtClean="0"/>
                    </a:p>
                    <a:p>
                      <a:endParaRPr lang="da-DK" dirty="0" smtClean="0"/>
                    </a:p>
                    <a:p>
                      <a:pPr algn="ctr"/>
                      <a:r>
                        <a:rPr lang="da-DK" sz="1600" b="1" dirty="0" smtClean="0">
                          <a:solidFill>
                            <a:srgbClr val="800000"/>
                          </a:solidFill>
                        </a:rPr>
                        <a:t>Egocentrisk </a:t>
                      </a:r>
                    </a:p>
                    <a:p>
                      <a:pPr algn="ctr"/>
                      <a:r>
                        <a:rPr lang="da-DK" sz="1600" b="1" dirty="0" smtClean="0">
                          <a:solidFill>
                            <a:srgbClr val="800000"/>
                          </a:solidFill>
                        </a:rPr>
                        <a:t>kontakt</a:t>
                      </a:r>
                      <a:endParaRPr lang="da-DK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kstfelt 4"/>
          <p:cNvSpPr txBox="1"/>
          <p:nvPr/>
        </p:nvSpPr>
        <p:spPr>
          <a:xfrm>
            <a:off x="1034105" y="1043955"/>
            <a:ext cx="587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HØJ</a:t>
            </a:r>
            <a:endParaRPr lang="da-DK" b="1" dirty="0"/>
          </a:p>
        </p:txBody>
      </p:sp>
      <p:sp>
        <p:nvSpPr>
          <p:cNvPr id="6" name="Tekstfelt 5"/>
          <p:cNvSpPr txBox="1"/>
          <p:nvPr/>
        </p:nvSpPr>
        <p:spPr>
          <a:xfrm>
            <a:off x="7736129" y="5877272"/>
            <a:ext cx="587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HØJ</a:t>
            </a:r>
            <a:endParaRPr lang="da-DK" b="1" dirty="0"/>
          </a:p>
        </p:txBody>
      </p:sp>
      <p:sp>
        <p:nvSpPr>
          <p:cNvPr id="8" name="Tekstfelt 7"/>
          <p:cNvSpPr txBox="1"/>
          <p:nvPr/>
        </p:nvSpPr>
        <p:spPr>
          <a:xfrm>
            <a:off x="1034105" y="589763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LAV</a:t>
            </a:r>
            <a:endParaRPr lang="da-DK" b="1" dirty="0"/>
          </a:p>
        </p:txBody>
      </p:sp>
      <p:sp>
        <p:nvSpPr>
          <p:cNvPr id="9" name="Tekstfelt 8"/>
          <p:cNvSpPr txBox="1"/>
          <p:nvPr/>
        </p:nvSpPr>
        <p:spPr>
          <a:xfrm>
            <a:off x="128464" y="3095247"/>
            <a:ext cx="12418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8000"/>
                </a:solidFill>
              </a:rPr>
              <a:t>Empati</a:t>
            </a:r>
          </a:p>
          <a:p>
            <a:r>
              <a:rPr lang="da-DK" b="1" dirty="0" smtClean="0">
                <a:solidFill>
                  <a:srgbClr val="008000"/>
                </a:solidFill>
              </a:rPr>
              <a:t>for andres </a:t>
            </a:r>
          </a:p>
          <a:p>
            <a:r>
              <a:rPr lang="da-DK" b="1" dirty="0" smtClean="0">
                <a:solidFill>
                  <a:srgbClr val="008000"/>
                </a:solidFill>
              </a:rPr>
              <a:t>ønsker og </a:t>
            </a:r>
          </a:p>
          <a:p>
            <a:r>
              <a:rPr lang="da-DK" b="1" dirty="0" smtClean="0">
                <a:solidFill>
                  <a:srgbClr val="008000"/>
                </a:solidFill>
              </a:rPr>
              <a:t>behov</a:t>
            </a:r>
            <a:endParaRPr lang="da-DK" b="1" dirty="0">
              <a:solidFill>
                <a:srgbClr val="008000"/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2720752" y="6001543"/>
            <a:ext cx="4320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8000"/>
                </a:solidFill>
              </a:rPr>
              <a:t>Kommunikation af egne ønsker og behov</a:t>
            </a:r>
          </a:p>
        </p:txBody>
      </p:sp>
    </p:spTree>
    <p:extLst>
      <p:ext uri="{BB962C8B-B14F-4D97-AF65-F5344CB8AC3E}">
        <p14:creationId xmlns:p14="http://schemas.microsoft.com/office/powerpoint/2010/main" val="366712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496" y="404664"/>
            <a:ext cx="8917119" cy="914400"/>
          </a:xfrm>
        </p:spPr>
        <p:txBody>
          <a:bodyPr/>
          <a:lstStyle/>
          <a:p>
            <a:r>
              <a:rPr lang="da-DK" dirty="0" smtClean="0"/>
              <a:t>Empati er Konge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60" y="1916832"/>
            <a:ext cx="5280586" cy="316835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94" y="1628800"/>
            <a:ext cx="4466874" cy="347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5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200" y="619596"/>
            <a:ext cx="8737600" cy="865188"/>
          </a:xfrm>
        </p:spPr>
        <p:txBody>
          <a:bodyPr/>
          <a:lstStyle/>
          <a:p>
            <a:pPr algn="l"/>
            <a:r>
              <a:rPr lang="da-DK" dirty="0" smtClean="0"/>
              <a:t>Lyt aktivt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16248" y="1844824"/>
            <a:ext cx="4152776" cy="3456384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a-DK" b="0" dirty="0" smtClean="0"/>
              <a:t>Opmærksomt nærvær</a:t>
            </a:r>
          </a:p>
          <a:p>
            <a:pPr>
              <a:lnSpc>
                <a:spcPct val="130000"/>
              </a:lnSpc>
            </a:pPr>
            <a:r>
              <a:rPr lang="da-DK" b="0" dirty="0" smtClean="0"/>
              <a:t>Invitation til åbenhed</a:t>
            </a:r>
          </a:p>
          <a:p>
            <a:pPr>
              <a:lnSpc>
                <a:spcPct val="130000"/>
              </a:lnSpc>
            </a:pPr>
            <a:r>
              <a:rPr lang="da-DK" b="0" dirty="0" smtClean="0"/>
              <a:t>Åbne spørgsmål</a:t>
            </a:r>
          </a:p>
          <a:p>
            <a:pPr>
              <a:lnSpc>
                <a:spcPct val="130000"/>
              </a:lnSpc>
            </a:pPr>
            <a:r>
              <a:rPr lang="da-DK" b="0" dirty="0" smtClean="0"/>
              <a:t>Opmuntring til uddybning</a:t>
            </a:r>
          </a:p>
          <a:p>
            <a:pPr>
              <a:lnSpc>
                <a:spcPct val="130000"/>
              </a:lnSpc>
            </a:pPr>
            <a:r>
              <a:rPr lang="da-DK" b="0" dirty="0" smtClean="0"/>
              <a:t>Spejling af forståelse</a:t>
            </a:r>
            <a:endParaRPr lang="da-DK" b="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056" y="1914128"/>
            <a:ext cx="3680580" cy="3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338138" y="1395413"/>
            <a:ext cx="5543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A50021"/>
              </a:buClr>
              <a:buFont typeface="Wingdings" charset="0"/>
              <a:buChar char="§"/>
            </a:pPr>
            <a:r>
              <a:rPr lang="da-DK" sz="1800" dirty="0"/>
              <a:t>Tænkehastighed overstiger talehastighed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A50021"/>
              </a:buClr>
              <a:buFont typeface="Wingdings" charset="0"/>
              <a:buChar char="§"/>
            </a:pPr>
            <a:r>
              <a:rPr lang="da-DK" sz="1800" dirty="0"/>
              <a:t>Emnets kompleksitet og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A50021"/>
              </a:buClr>
            </a:pPr>
            <a:r>
              <a:rPr lang="da-DK" sz="1800" dirty="0"/>
              <a:t>	informationsoverbelastning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A50021"/>
              </a:buClr>
              <a:buFont typeface="Wingdings" charset="0"/>
              <a:buChar char="§"/>
            </a:pPr>
            <a:r>
              <a:rPr lang="da-DK" sz="1800" dirty="0"/>
              <a:t>Forhastede konklusioner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A50021"/>
              </a:buClr>
              <a:buFont typeface="Wingdings" charset="0"/>
              <a:buChar char="§"/>
            </a:pPr>
            <a:r>
              <a:rPr lang="da-DK" sz="1800" dirty="0"/>
              <a:t>Forudindtaget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A50021"/>
              </a:buClr>
              <a:buFont typeface="Wingdings" charset="0"/>
              <a:buChar char="§"/>
            </a:pPr>
            <a:r>
              <a:rPr lang="da-DK" sz="1800" dirty="0"/>
              <a:t>Stress og utålmodighed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A50021"/>
              </a:buClr>
              <a:buFont typeface="Wingdings" charset="0"/>
              <a:buChar char="§"/>
            </a:pPr>
            <a:r>
              <a:rPr lang="da-DK" sz="1800" dirty="0"/>
              <a:t>Manglende nærvær og interesse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A50021"/>
              </a:buClr>
              <a:buFont typeface="Wingdings" charset="0"/>
              <a:buChar char="§"/>
            </a:pPr>
            <a:r>
              <a:rPr lang="da-DK" sz="1800" dirty="0"/>
              <a:t>Selvoptagethed og egen agenda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66750" y="285750"/>
            <a:ext cx="8737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da-DK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Barrierer for lytning</a:t>
            </a:r>
          </a:p>
        </p:txBody>
      </p:sp>
      <p:pic>
        <p:nvPicPr>
          <p:cNvPr id="5" name="Picture 93" descr="http://iasos.com/audioclp/BabyListeningWithHeadph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1688" y="1700808"/>
            <a:ext cx="3218411" cy="338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695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/>
          <p:cNvSpPr>
            <a:spLocks noChangeArrowheads="1"/>
          </p:cNvSpPr>
          <p:nvPr/>
        </p:nvSpPr>
        <p:spPr bwMode="auto">
          <a:xfrm>
            <a:off x="1295400" y="534988"/>
            <a:ext cx="7848600" cy="4352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6387" name="Rectangle 2051"/>
          <p:cNvSpPr>
            <a:spLocks noChangeArrowheads="1"/>
          </p:cNvSpPr>
          <p:nvPr/>
        </p:nvSpPr>
        <p:spPr bwMode="auto">
          <a:xfrm>
            <a:off x="1958280" y="1610270"/>
            <a:ext cx="7315200" cy="3690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 eaLnBrk="1">
              <a:defRPr/>
            </a:pPr>
            <a:endParaRPr lang="da-DK" sz="1200" dirty="0">
              <a:latin typeface="+mj-lt"/>
            </a:endParaRPr>
          </a:p>
          <a:p>
            <a:pPr marL="342900" indent="-342900" eaLnBrk="1">
              <a:buClr>
                <a:schemeClr val="tx1"/>
              </a:buClr>
              <a:buFontTx/>
              <a:buChar char="•"/>
              <a:defRPr/>
            </a:pPr>
            <a:r>
              <a:rPr lang="da-DK" sz="2400" dirty="0">
                <a:solidFill>
                  <a:srgbClr val="A50021"/>
                </a:solidFill>
                <a:latin typeface="+mj-lt"/>
              </a:rPr>
              <a:t>Sagt </a:t>
            </a:r>
            <a:r>
              <a:rPr lang="da-DK" sz="2400" dirty="0">
                <a:latin typeface="+mj-lt"/>
              </a:rPr>
              <a:t>betyder ikke </a:t>
            </a:r>
            <a:r>
              <a:rPr lang="da-DK" sz="2400" dirty="0">
                <a:solidFill>
                  <a:srgbClr val="A50021"/>
                </a:solidFill>
                <a:latin typeface="+mj-lt"/>
              </a:rPr>
              <a:t>hørt</a:t>
            </a:r>
            <a:endParaRPr lang="da-DK" sz="2400" dirty="0">
              <a:latin typeface="+mj-lt"/>
            </a:endParaRPr>
          </a:p>
          <a:p>
            <a:pPr marL="342900" indent="-342900" eaLnBrk="1">
              <a:buClr>
                <a:schemeClr val="tx1"/>
              </a:buClr>
              <a:buFontTx/>
              <a:buChar char="•"/>
              <a:defRPr/>
            </a:pPr>
            <a:endParaRPr lang="da-DK" sz="2400" dirty="0">
              <a:solidFill>
                <a:srgbClr val="A50021"/>
              </a:solidFill>
              <a:latin typeface="+mj-lt"/>
            </a:endParaRPr>
          </a:p>
          <a:p>
            <a:pPr marL="342900" indent="-342900" eaLnBrk="1">
              <a:buClr>
                <a:schemeClr val="tx1"/>
              </a:buClr>
              <a:buFontTx/>
              <a:buChar char="•"/>
              <a:defRPr/>
            </a:pPr>
            <a:r>
              <a:rPr lang="da-DK" sz="2400" dirty="0">
                <a:solidFill>
                  <a:srgbClr val="A50021"/>
                </a:solidFill>
                <a:latin typeface="+mj-lt"/>
              </a:rPr>
              <a:t>Hørt</a:t>
            </a:r>
            <a:r>
              <a:rPr lang="da-DK" sz="2400" dirty="0">
                <a:latin typeface="+mj-lt"/>
              </a:rPr>
              <a:t> betyder ikke </a:t>
            </a:r>
            <a:r>
              <a:rPr lang="da-DK" sz="2400" dirty="0">
                <a:solidFill>
                  <a:srgbClr val="A50021"/>
                </a:solidFill>
                <a:latin typeface="+mj-lt"/>
              </a:rPr>
              <a:t>forstået</a:t>
            </a:r>
          </a:p>
          <a:p>
            <a:pPr marL="342900" indent="-342900" eaLnBrk="1">
              <a:buClr>
                <a:schemeClr val="tx1"/>
              </a:buClr>
              <a:buFontTx/>
              <a:buChar char="•"/>
              <a:defRPr/>
            </a:pPr>
            <a:endParaRPr lang="da-DK" sz="2400" dirty="0">
              <a:solidFill>
                <a:srgbClr val="A50021"/>
              </a:solidFill>
              <a:latin typeface="+mj-lt"/>
            </a:endParaRPr>
          </a:p>
          <a:p>
            <a:pPr marL="342900" indent="-342900" eaLnBrk="1">
              <a:buClr>
                <a:schemeClr val="tx1"/>
              </a:buClr>
              <a:buFontTx/>
              <a:buChar char="•"/>
              <a:defRPr/>
            </a:pPr>
            <a:r>
              <a:rPr lang="da-DK" sz="2400" dirty="0">
                <a:solidFill>
                  <a:srgbClr val="A50021"/>
                </a:solidFill>
                <a:latin typeface="+mj-lt"/>
              </a:rPr>
              <a:t>Forstået </a:t>
            </a:r>
            <a:r>
              <a:rPr lang="da-DK" sz="2400" dirty="0">
                <a:latin typeface="+mj-lt"/>
              </a:rPr>
              <a:t>betyder ikke </a:t>
            </a:r>
            <a:r>
              <a:rPr lang="da-DK" sz="2400" dirty="0">
                <a:solidFill>
                  <a:srgbClr val="A50021"/>
                </a:solidFill>
                <a:latin typeface="+mj-lt"/>
              </a:rPr>
              <a:t>accepteret</a:t>
            </a:r>
          </a:p>
          <a:p>
            <a:pPr marL="342900" indent="-342900" eaLnBrk="1">
              <a:buClr>
                <a:schemeClr val="tx1"/>
              </a:buClr>
              <a:buFontTx/>
              <a:buChar char="•"/>
              <a:defRPr/>
            </a:pPr>
            <a:endParaRPr lang="da-DK" sz="2400" dirty="0">
              <a:solidFill>
                <a:srgbClr val="A50021"/>
              </a:solidFill>
              <a:latin typeface="+mj-lt"/>
            </a:endParaRPr>
          </a:p>
          <a:p>
            <a:pPr marL="342900" indent="-342900" eaLnBrk="1">
              <a:buClr>
                <a:schemeClr val="tx1"/>
              </a:buClr>
              <a:buFontTx/>
              <a:buChar char="•"/>
              <a:defRPr/>
            </a:pPr>
            <a:r>
              <a:rPr lang="da-DK" sz="2400" dirty="0">
                <a:solidFill>
                  <a:srgbClr val="A50021"/>
                </a:solidFill>
                <a:latin typeface="+mj-lt"/>
              </a:rPr>
              <a:t>Accepteret</a:t>
            </a:r>
            <a:r>
              <a:rPr lang="da-DK" sz="2400" dirty="0">
                <a:latin typeface="+mj-lt"/>
              </a:rPr>
              <a:t> betyder ikke </a:t>
            </a:r>
            <a:r>
              <a:rPr lang="da-DK" sz="2400" dirty="0">
                <a:solidFill>
                  <a:srgbClr val="A50021"/>
                </a:solidFill>
                <a:latin typeface="+mj-lt"/>
              </a:rPr>
              <a:t>udført</a:t>
            </a:r>
          </a:p>
          <a:p>
            <a:pPr marL="342900" indent="-342900" eaLnBrk="1">
              <a:defRPr/>
            </a:pPr>
            <a:endParaRPr lang="da-DK" sz="1200" i="1" dirty="0">
              <a:solidFill>
                <a:srgbClr val="A50021"/>
              </a:solidFill>
              <a:latin typeface="+mj-lt"/>
            </a:endParaRPr>
          </a:p>
          <a:p>
            <a:pPr marL="342900" indent="-342900" eaLnBrk="1">
              <a:defRPr/>
            </a:pPr>
            <a:endParaRPr lang="da-DK" sz="1800" i="1" dirty="0">
              <a:latin typeface="+mj-lt"/>
            </a:endParaRPr>
          </a:p>
          <a:p>
            <a:pPr marL="342900" indent="-342900" eaLnBrk="1">
              <a:defRPr/>
            </a:pPr>
            <a:endParaRPr lang="da-DK" sz="1800" i="1" dirty="0">
              <a:latin typeface="+mj-lt"/>
            </a:endParaRPr>
          </a:p>
        </p:txBody>
      </p:sp>
      <p:sp>
        <p:nvSpPr>
          <p:cNvPr id="16388" name="Rectangle 2052"/>
          <p:cNvSpPr>
            <a:spLocks noChangeArrowheads="1"/>
          </p:cNvSpPr>
          <p:nvPr/>
        </p:nvSpPr>
        <p:spPr bwMode="auto">
          <a:xfrm>
            <a:off x="3080792" y="548680"/>
            <a:ext cx="30187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a-DK" sz="2400" b="1" dirty="0" smtClean="0">
                <a:latin typeface="+mj-lt"/>
              </a:rPr>
              <a:t>Klare budskaber</a:t>
            </a:r>
            <a:endParaRPr lang="da-DK" sz="2400" b="1" dirty="0">
              <a:latin typeface="+mj-lt"/>
            </a:endParaRPr>
          </a:p>
        </p:txBody>
      </p:sp>
      <p:sp>
        <p:nvSpPr>
          <p:cNvPr id="16389" name="Rectangle 2053"/>
          <p:cNvSpPr>
            <a:spLocks noChangeArrowheads="1"/>
          </p:cNvSpPr>
          <p:nvPr/>
        </p:nvSpPr>
        <p:spPr bwMode="auto">
          <a:xfrm>
            <a:off x="1214782" y="1340768"/>
            <a:ext cx="7086600" cy="356712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a-DK" sz="1200">
              <a:latin typeface="+mj-lt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864" y="5013176"/>
            <a:ext cx="2379531" cy="142346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312" y="518105"/>
            <a:ext cx="2000672" cy="169622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551382"/>
            <a:ext cx="1475268" cy="14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9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205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371600"/>
            <a:ext cx="32480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371600"/>
            <a:ext cx="2971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006475" y="390525"/>
            <a:ext cx="8089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400" b="1">
                <a:solidFill>
                  <a:schemeClr val="tx2"/>
                </a:solidFill>
              </a:rPr>
              <a:t>Taler vi om det samme?</a:t>
            </a:r>
          </a:p>
        </p:txBody>
      </p:sp>
    </p:spTree>
    <p:extLst>
      <p:ext uri="{BB962C8B-B14F-4D97-AF65-F5344CB8AC3E}">
        <p14:creationId xmlns:p14="http://schemas.microsoft.com/office/powerpoint/2010/main" val="43904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33577_JUMP_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42" y="1327612"/>
            <a:ext cx="7691858" cy="3469540"/>
          </a:xfrm>
          <a:prstGeom prst="rect">
            <a:avLst/>
          </a:prstGeom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488504" y="476672"/>
            <a:ext cx="856895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 smtClean="0"/>
              <a:t>At </a:t>
            </a:r>
            <a:r>
              <a:rPr lang="en-US" sz="2400" b="1" dirty="0" err="1" smtClean="0"/>
              <a:t>hæve</a:t>
            </a:r>
            <a:r>
              <a:rPr lang="en-US" sz="2400" b="1" dirty="0" smtClean="0"/>
              <a:t> barren </a:t>
            </a:r>
            <a:r>
              <a:rPr lang="en-US" sz="2400" b="1" dirty="0" err="1" smtClean="0"/>
              <a:t>og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komme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topform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vektor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736" y="4869160"/>
            <a:ext cx="2117789" cy="172070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984" y="4869160"/>
            <a:ext cx="2304256" cy="160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2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PE0292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463" y="1922463"/>
            <a:ext cx="37877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273050" y="2922588"/>
            <a:ext cx="49022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da-DK" sz="3200" b="1"/>
              <a:t>Mænd får lettere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da-DK" sz="3200" b="1"/>
              <a:t>forkølelser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da-DK" sz="3200" b="1"/>
              <a:t>end kvinder</a:t>
            </a:r>
          </a:p>
        </p:txBody>
      </p:sp>
      <p:sp>
        <p:nvSpPr>
          <p:cNvPr id="17412" name="Rectangle 2052"/>
          <p:cNvSpPr>
            <a:spLocks noChangeArrowheads="1"/>
          </p:cNvSpPr>
          <p:nvPr/>
        </p:nvSpPr>
        <p:spPr bwMode="auto">
          <a:xfrm>
            <a:off x="1595438" y="714375"/>
            <a:ext cx="668655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a-DK" sz="2800" b="1"/>
              <a:t>Hvem er enige i denne påstand?</a:t>
            </a:r>
          </a:p>
        </p:txBody>
      </p:sp>
    </p:spTree>
    <p:extLst>
      <p:ext uri="{BB962C8B-B14F-4D97-AF65-F5344CB8AC3E}">
        <p14:creationId xmlns:p14="http://schemas.microsoft.com/office/powerpoint/2010/main" val="14952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0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450" y="1557338"/>
            <a:ext cx="6553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064568" y="689447"/>
            <a:ext cx="7515225" cy="79533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34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34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34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34" charset="0"/>
                <a:ea typeface="MS PGothic" pitchFamily="34" charset="-128"/>
                <a:cs typeface="MS PGothic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a-DK" dirty="0" smtClean="0">
                <a:latin typeface="Verdana" charset="0"/>
              </a:rPr>
              <a:t>Skulderklap</a:t>
            </a:r>
            <a:endParaRPr lang="da-DK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2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4"/>
          <p:cNvSpPr>
            <a:spLocks noChangeShapeType="1"/>
          </p:cNvSpPr>
          <p:nvPr/>
        </p:nvSpPr>
        <p:spPr bwMode="auto">
          <a:xfrm flipV="1">
            <a:off x="2052638" y="3124509"/>
            <a:ext cx="4916487" cy="7302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da-DK" sz="1600"/>
          </a:p>
        </p:txBody>
      </p:sp>
      <p:sp>
        <p:nvSpPr>
          <p:cNvPr id="28675" name="Line 5"/>
          <p:cNvSpPr>
            <a:spLocks noChangeShapeType="1"/>
          </p:cNvSpPr>
          <p:nvPr/>
        </p:nvSpPr>
        <p:spPr bwMode="auto">
          <a:xfrm>
            <a:off x="2198688" y="3341966"/>
            <a:ext cx="4843462" cy="0"/>
          </a:xfrm>
          <a:prstGeom prst="line">
            <a:avLst/>
          </a:prstGeom>
          <a:noFill/>
          <a:ln w="47625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a-DK" sz="1600"/>
          </a:p>
        </p:txBody>
      </p:sp>
      <p:sp>
        <p:nvSpPr>
          <p:cNvPr id="28676" name="Line 6"/>
          <p:cNvSpPr>
            <a:spLocks noChangeShapeType="1"/>
          </p:cNvSpPr>
          <p:nvPr/>
        </p:nvSpPr>
        <p:spPr bwMode="auto">
          <a:xfrm flipH="1" flipV="1">
            <a:off x="2419350" y="2619654"/>
            <a:ext cx="4695825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da-DK" sz="1600"/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960813" y="3557871"/>
            <a:ext cx="2641600" cy="51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62" tIns="43731" rIns="87462" bIns="43731">
            <a:spAutoFit/>
          </a:bodyPr>
          <a:lstStyle/>
          <a:p>
            <a:pPr defTabSz="874713">
              <a:spcBef>
                <a:spcPct val="50000"/>
              </a:spcBef>
            </a:pPr>
            <a:endParaRPr lang="da-DK" sz="2800"/>
          </a:p>
        </p:txBody>
      </p:sp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2665313" y="2837208"/>
            <a:ext cx="4879975" cy="30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62" tIns="43731" rIns="87462" bIns="43731">
            <a:spAutoFit/>
          </a:bodyPr>
          <a:lstStyle/>
          <a:p>
            <a:pPr defTabSz="874713">
              <a:spcBef>
                <a:spcPct val="50000"/>
              </a:spcBef>
            </a:pPr>
            <a:r>
              <a:rPr lang="da-DK" b="1" dirty="0"/>
              <a:t> </a:t>
            </a:r>
            <a:r>
              <a:rPr lang="da-DK" b="1" dirty="0" smtClean="0"/>
              <a:t>Stemmeleje </a:t>
            </a:r>
            <a:r>
              <a:rPr lang="da-DK" dirty="0"/>
              <a:t>– </a:t>
            </a:r>
            <a:r>
              <a:rPr lang="da-DK" dirty="0" smtClean="0"/>
              <a:t>hvordan du siger det</a:t>
            </a:r>
            <a:endParaRPr lang="da-DK" sz="2000" dirty="0"/>
          </a:p>
        </p:txBody>
      </p:sp>
      <p:sp>
        <p:nvSpPr>
          <p:cNvPr id="28680" name="Line 10"/>
          <p:cNvSpPr>
            <a:spLocks noChangeShapeType="1"/>
          </p:cNvSpPr>
          <p:nvPr/>
        </p:nvSpPr>
        <p:spPr bwMode="auto">
          <a:xfrm>
            <a:off x="2346328" y="1970366"/>
            <a:ext cx="4768850" cy="0"/>
          </a:xfrm>
          <a:prstGeom prst="line">
            <a:avLst/>
          </a:prstGeom>
          <a:noFill/>
          <a:ln w="412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da-DK" sz="1600"/>
          </a:p>
        </p:txBody>
      </p:sp>
      <p:sp>
        <p:nvSpPr>
          <p:cNvPr id="28681" name="Line 11"/>
          <p:cNvSpPr>
            <a:spLocks noChangeShapeType="1"/>
          </p:cNvSpPr>
          <p:nvPr/>
        </p:nvSpPr>
        <p:spPr bwMode="auto">
          <a:xfrm>
            <a:off x="2419350" y="1970366"/>
            <a:ext cx="4770438" cy="0"/>
          </a:xfrm>
          <a:prstGeom prst="line">
            <a:avLst/>
          </a:prstGeom>
          <a:noFill/>
          <a:ln w="444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a-DK" sz="1600"/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3468704" y="2186282"/>
            <a:ext cx="2619375" cy="51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62" tIns="43731" rIns="87462" bIns="43731">
            <a:spAutoFit/>
          </a:bodyPr>
          <a:lstStyle/>
          <a:p>
            <a:pPr defTabSz="874713">
              <a:spcBef>
                <a:spcPct val="50000"/>
              </a:spcBef>
            </a:pPr>
            <a:endParaRPr lang="da-DK" sz="2800"/>
          </a:p>
        </p:txBody>
      </p:sp>
      <p:sp>
        <p:nvSpPr>
          <p:cNvPr id="28683" name="Text Box 13"/>
          <p:cNvSpPr txBox="1">
            <a:spLocks noChangeArrowheads="1"/>
          </p:cNvSpPr>
          <p:nvPr/>
        </p:nvSpPr>
        <p:spPr bwMode="auto">
          <a:xfrm>
            <a:off x="3369592" y="2132856"/>
            <a:ext cx="4103688" cy="30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62" tIns="43731" rIns="87462" bIns="43731">
            <a:spAutoFit/>
          </a:bodyPr>
          <a:lstStyle/>
          <a:p>
            <a:pPr defTabSz="874713">
              <a:spcBef>
                <a:spcPct val="50000"/>
              </a:spcBef>
            </a:pPr>
            <a:r>
              <a:rPr lang="da-DK" b="1" dirty="0" smtClean="0"/>
              <a:t>Indhold</a:t>
            </a:r>
            <a:r>
              <a:rPr lang="da-DK" dirty="0" smtClean="0"/>
              <a:t> </a:t>
            </a:r>
            <a:r>
              <a:rPr lang="da-DK" dirty="0"/>
              <a:t>– </a:t>
            </a:r>
            <a:r>
              <a:rPr lang="da-DK" dirty="0" smtClean="0"/>
              <a:t>hvad du siger</a:t>
            </a:r>
            <a:endParaRPr lang="da-DK" dirty="0"/>
          </a:p>
        </p:txBody>
      </p:sp>
      <p:sp>
        <p:nvSpPr>
          <p:cNvPr id="28684" name="Rectangle 14"/>
          <p:cNvSpPr>
            <a:spLocks noChangeArrowheads="1"/>
          </p:cNvSpPr>
          <p:nvPr/>
        </p:nvSpPr>
        <p:spPr bwMode="auto">
          <a:xfrm>
            <a:off x="1928664" y="692696"/>
            <a:ext cx="576064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7" rIns="91433" bIns="45717" anchor="ctr"/>
          <a:lstStyle/>
          <a:p>
            <a:pPr>
              <a:lnSpc>
                <a:spcPct val="85000"/>
              </a:lnSpc>
            </a:pPr>
            <a:r>
              <a:rPr lang="en-US" sz="2400" b="1" dirty="0" err="1" smtClean="0"/>
              <a:t>Kropssprog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taler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højere</a:t>
            </a:r>
            <a:r>
              <a:rPr lang="en-US" sz="2400" b="1" dirty="0" smtClean="0"/>
              <a:t> end </a:t>
            </a:r>
            <a:r>
              <a:rPr lang="en-US" sz="2400" b="1" dirty="0" err="1" smtClean="0"/>
              <a:t>ord</a:t>
            </a:r>
            <a:endParaRPr lang="en-US" sz="2400" b="1" dirty="0" smtClean="0"/>
          </a:p>
        </p:txBody>
      </p:sp>
      <p:pic>
        <p:nvPicPr>
          <p:cNvPr id="28686" name="Picture 14" descr="http://www.akticonsulting.dk/Files/Billeder/Sg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96" y="1970366"/>
            <a:ext cx="1682127" cy="168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24" descr="http://multimedia.pol.dk/archive/00294/OL_2008___De_bedste_294809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9499" y="1903910"/>
            <a:ext cx="2132159" cy="134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29" descr="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3509" y="4221088"/>
            <a:ext cx="2830103" cy="192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144688" y="3557288"/>
            <a:ext cx="5486991" cy="30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462" tIns="43731" rIns="87462" bIns="43731">
            <a:spAutoFit/>
          </a:bodyPr>
          <a:lstStyle/>
          <a:p>
            <a:pPr defTabSz="874713">
              <a:spcBef>
                <a:spcPct val="50000"/>
              </a:spcBef>
            </a:pPr>
            <a:r>
              <a:rPr lang="da-DK" b="1" dirty="0"/>
              <a:t> </a:t>
            </a:r>
            <a:r>
              <a:rPr lang="da-DK" b="1" dirty="0" smtClean="0"/>
              <a:t>Kropssprog </a:t>
            </a:r>
            <a:r>
              <a:rPr lang="da-DK" dirty="0"/>
              <a:t>– </a:t>
            </a:r>
            <a:r>
              <a:rPr lang="da-DK" dirty="0" smtClean="0"/>
              <a:t>hvordan dit kropssprog spejler dit budskab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66958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farm1.static.flickr.com/177/414418625_e73e138adc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29" y="1078160"/>
            <a:ext cx="71199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ktangel 4"/>
          <p:cNvSpPr>
            <a:spLocks noChangeArrowheads="1"/>
          </p:cNvSpPr>
          <p:nvPr/>
        </p:nvSpPr>
        <p:spPr bwMode="auto">
          <a:xfrm>
            <a:off x="597916" y="5788496"/>
            <a:ext cx="701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da-DK" sz="1600"/>
          </a:p>
        </p:txBody>
      </p:sp>
      <p:sp>
        <p:nvSpPr>
          <p:cNvPr id="30724" name="Titel 1"/>
          <p:cNvSpPr>
            <a:spLocks noGrp="1"/>
          </p:cNvSpPr>
          <p:nvPr>
            <p:ph type="title"/>
          </p:nvPr>
        </p:nvSpPr>
        <p:spPr>
          <a:xfrm>
            <a:off x="894159" y="257399"/>
            <a:ext cx="7515225" cy="795337"/>
          </a:xfrm>
        </p:spPr>
        <p:txBody>
          <a:bodyPr/>
          <a:lstStyle/>
          <a:p>
            <a:r>
              <a:rPr lang="da-DK" dirty="0" smtClean="0">
                <a:latin typeface="Verdana" charset="0"/>
              </a:rPr>
              <a:t>Smil eller bedemandsansigt</a:t>
            </a:r>
            <a:endParaRPr lang="da-DK" dirty="0">
              <a:latin typeface="Verdana" charset="0"/>
            </a:endParaRPr>
          </a:p>
        </p:txBody>
      </p:sp>
      <p:pic>
        <p:nvPicPr>
          <p:cNvPr id="7" name="Picture 60" descr="http://www.ticketsofrussia.ru/photos/gov/putin/you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766" y="2221384"/>
            <a:ext cx="170973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031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20552" y="1772816"/>
            <a:ext cx="3240359" cy="1944216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>
                <a:solidFill>
                  <a:srgbClr val="008000"/>
                </a:solidFill>
              </a:rPr>
              <a:t>Russer Goodwill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008000"/>
                </a:solidFill>
              </a:rPr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008000"/>
                </a:solidFill>
              </a:rPr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008000"/>
                </a:solidFill>
              </a:rPr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008000"/>
                </a:solidFill>
              </a:rPr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008000"/>
                </a:solidFill>
              </a:rPr>
              <a:t>...</a:t>
            </a:r>
            <a:endParaRPr lang="da-DK" dirty="0">
              <a:solidFill>
                <a:srgbClr val="008000"/>
              </a:solidFill>
            </a:endParaRP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 bwMode="auto">
          <a:xfrm>
            <a:off x="5601072" y="1772816"/>
            <a:ext cx="324035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30000"/>
              </a:spcBef>
              <a:spcAft>
                <a:spcPct val="50000"/>
              </a:spcAft>
              <a:buFont typeface="Wingdings" charset="0"/>
              <a:buChar char="§"/>
              <a:defRPr sz="20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da-DK" dirty="0" smtClean="0">
                <a:solidFill>
                  <a:srgbClr val="800000"/>
                </a:solidFill>
              </a:rPr>
              <a:t>Russer </a:t>
            </a:r>
            <a:r>
              <a:rPr lang="da-DK" dirty="0" err="1" smtClean="0">
                <a:solidFill>
                  <a:srgbClr val="800000"/>
                </a:solidFill>
              </a:rPr>
              <a:t>Badwill</a:t>
            </a:r>
            <a:endParaRPr lang="da-DK" dirty="0" smtClean="0">
              <a:solidFill>
                <a:srgbClr val="8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800000"/>
                </a:solidFill>
              </a:rPr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800000"/>
                </a:solidFill>
              </a:rPr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800000"/>
                </a:solidFill>
              </a:rPr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800000"/>
                </a:solidFill>
              </a:rPr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>
                <a:solidFill>
                  <a:srgbClr val="800000"/>
                </a:solidFill>
              </a:rPr>
              <a:t>...</a:t>
            </a:r>
            <a:endParaRPr lang="da-DK" dirty="0">
              <a:solidFill>
                <a:srgbClr val="800000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94159" y="401415"/>
            <a:ext cx="7515225" cy="795337"/>
          </a:xfrm>
        </p:spPr>
        <p:txBody>
          <a:bodyPr/>
          <a:lstStyle/>
          <a:p>
            <a:r>
              <a:rPr lang="da-DK" dirty="0" smtClean="0">
                <a:latin typeface="Verdana" charset="0"/>
              </a:rPr>
              <a:t>Vektor adfærd</a:t>
            </a:r>
            <a:endParaRPr lang="da-DK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0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920552" y="2761764"/>
            <a:ext cx="826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dirty="0"/>
              <a:t>Vektor styring af russer gruppedynamik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80" y="3756248"/>
            <a:ext cx="5656064" cy="2121024"/>
          </a:xfrm>
          <a:prstGeom prst="rect">
            <a:avLst/>
          </a:prstGeom>
        </p:spPr>
      </p:pic>
      <p:pic>
        <p:nvPicPr>
          <p:cNvPr id="6" name="Picture 13" descr="olse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872" y="764704"/>
            <a:ext cx="24384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07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>
            <a:spLocks noChangeArrowheads="1"/>
          </p:cNvSpPr>
          <p:nvPr/>
        </p:nvSpPr>
        <p:spPr bwMode="auto">
          <a:xfrm>
            <a:off x="1359142" y="1828800"/>
            <a:ext cx="4114800" cy="388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 sz="1100"/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3416542" y="37338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10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 flipV="1">
            <a:off x="3416542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10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1740142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10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14676" y="3686460"/>
            <a:ext cx="160824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a-DK" sz="1600" dirty="0">
                <a:solidFill>
                  <a:srgbClr val="124E7A"/>
                </a:solidFill>
              </a:rPr>
              <a:t>Tilhørsforhold</a:t>
            </a:r>
          </a:p>
          <a:p>
            <a:pPr algn="ctr"/>
            <a:r>
              <a:rPr lang="da-DK" sz="1600" dirty="0" smtClean="0">
                <a:solidFill>
                  <a:srgbClr val="124E7A"/>
                </a:solidFill>
              </a:rPr>
              <a:t>&amp; Inklusion</a:t>
            </a:r>
            <a:endParaRPr lang="da-DK" sz="1200" dirty="0">
              <a:solidFill>
                <a:srgbClr val="124E7A"/>
              </a:solidFill>
            </a:endParaRPr>
          </a:p>
          <a:p>
            <a:pPr algn="ctr"/>
            <a:r>
              <a:rPr lang="da-DK" sz="1200" dirty="0"/>
              <a:t>Inde - Ude</a:t>
            </a:r>
          </a:p>
          <a:p>
            <a:pPr algn="ctr"/>
            <a:r>
              <a:rPr lang="da-DK" sz="1200" dirty="0"/>
              <a:t>Er jeg </a:t>
            </a:r>
          </a:p>
          <a:p>
            <a:pPr algn="ctr"/>
            <a:r>
              <a:rPr lang="da-DK" sz="1200" dirty="0"/>
              <a:t>betydningsfuld?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527452" y="2048155"/>
            <a:ext cx="171483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a-DK" sz="1600" dirty="0" smtClean="0">
                <a:solidFill>
                  <a:srgbClr val="124E7A"/>
                </a:solidFill>
              </a:rPr>
              <a:t>Kontrol &amp;</a:t>
            </a:r>
            <a:endParaRPr lang="da-DK" sz="1600" dirty="0">
              <a:solidFill>
                <a:srgbClr val="124E7A"/>
              </a:solidFill>
            </a:endParaRPr>
          </a:p>
          <a:p>
            <a:pPr algn="ctr"/>
            <a:r>
              <a:rPr lang="da-DK" sz="1600" dirty="0">
                <a:solidFill>
                  <a:srgbClr val="124E7A"/>
                </a:solidFill>
              </a:rPr>
              <a:t>Rollesøgning</a:t>
            </a:r>
          </a:p>
          <a:p>
            <a:pPr algn="ctr"/>
            <a:r>
              <a:rPr lang="da-DK" sz="1200" dirty="0"/>
              <a:t>Oppe - Nede</a:t>
            </a:r>
          </a:p>
          <a:p>
            <a:pPr algn="ctr"/>
            <a:r>
              <a:rPr lang="da-DK" sz="1200" dirty="0"/>
              <a:t>Har jeg indflydelse?</a:t>
            </a:r>
          </a:p>
          <a:p>
            <a:pPr algn="ctr"/>
            <a:r>
              <a:rPr lang="da-DK" sz="1200" dirty="0" smtClean="0"/>
              <a:t>Er jeg kompetent?</a:t>
            </a:r>
          </a:p>
          <a:p>
            <a:pPr algn="ctr"/>
            <a:endParaRPr lang="da-DK" sz="120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494916" y="3659900"/>
            <a:ext cx="1638715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a-DK" sz="1600" dirty="0" smtClean="0">
                <a:solidFill>
                  <a:srgbClr val="124E7A"/>
                </a:solidFill>
              </a:rPr>
              <a:t>Åbenhed &amp;</a:t>
            </a:r>
            <a:endParaRPr lang="da-DK" sz="1600" dirty="0">
              <a:solidFill>
                <a:srgbClr val="124E7A"/>
              </a:solidFill>
            </a:endParaRPr>
          </a:p>
          <a:p>
            <a:pPr algn="ctr"/>
            <a:r>
              <a:rPr lang="da-DK" sz="1600" dirty="0" smtClean="0">
                <a:solidFill>
                  <a:srgbClr val="124E7A"/>
                </a:solidFill>
              </a:rPr>
              <a:t>Nærhed</a:t>
            </a:r>
            <a:endParaRPr lang="da-DK" sz="1600" dirty="0">
              <a:solidFill>
                <a:srgbClr val="124E7A"/>
              </a:solidFill>
            </a:endParaRPr>
          </a:p>
          <a:p>
            <a:pPr algn="ctr"/>
            <a:r>
              <a:rPr lang="da-DK" sz="1200" dirty="0"/>
              <a:t>Nærhed - Distance</a:t>
            </a:r>
          </a:p>
          <a:p>
            <a:pPr algn="ctr"/>
            <a:r>
              <a:rPr lang="da-DK" sz="1200" dirty="0"/>
              <a:t>Hvor åben vil </a:t>
            </a:r>
          </a:p>
          <a:p>
            <a:pPr algn="ctr"/>
            <a:r>
              <a:rPr lang="da-DK" sz="1200" dirty="0"/>
              <a:t>jeg være?</a:t>
            </a:r>
          </a:p>
          <a:p>
            <a:pPr algn="ctr"/>
            <a:r>
              <a:rPr lang="da-DK" sz="1200" dirty="0"/>
              <a:t>Er jeg vellidt?</a:t>
            </a:r>
          </a:p>
          <a:p>
            <a:pPr algn="ctr"/>
            <a:endParaRPr lang="da-DK" sz="1100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16200000">
            <a:off x="-126758" y="3390900"/>
            <a:ext cx="1752600" cy="457200"/>
          </a:xfrm>
          <a:prstGeom prst="curvedDownArrow">
            <a:avLst>
              <a:gd name="adj1" fmla="val 76667"/>
              <a:gd name="adj2" fmla="val 153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 sz="110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467983" y="692696"/>
            <a:ext cx="299718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defTabSz="7620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defTabSz="7620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7620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7620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7620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2400" b="1" dirty="0" smtClean="0"/>
              <a:t>Gruppedannelse</a:t>
            </a:r>
            <a:endParaRPr lang="da-DK" sz="2400" b="1" dirty="0"/>
          </a:p>
        </p:txBody>
      </p:sp>
      <p:sp>
        <p:nvSpPr>
          <p:cNvPr id="11" name="Rektangel 10"/>
          <p:cNvSpPr/>
          <p:nvPr/>
        </p:nvSpPr>
        <p:spPr>
          <a:xfrm>
            <a:off x="5473942" y="2424092"/>
            <a:ext cx="4075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A50021"/>
              </a:buClr>
              <a:buSzPct val="80000"/>
            </a:pPr>
            <a:r>
              <a:rPr lang="da-DK" dirty="0" smtClean="0"/>
              <a:t>	</a:t>
            </a:r>
            <a:r>
              <a:rPr lang="da-DK" b="1" u="sng" dirty="0" smtClean="0">
                <a:solidFill>
                  <a:srgbClr val="124E7A"/>
                </a:solidFill>
              </a:rPr>
              <a:t>Nøglespørgsmål</a:t>
            </a:r>
          </a:p>
          <a:p>
            <a:pPr lvl="1">
              <a:buClr>
                <a:srgbClr val="A50021"/>
              </a:buClr>
              <a:buSzPct val="80000"/>
            </a:pPr>
            <a:endParaRPr lang="da-DK" dirty="0"/>
          </a:p>
          <a:p>
            <a:pPr lvl="2">
              <a:buClr>
                <a:srgbClr val="A50021"/>
              </a:buClr>
              <a:buSzPct val="80000"/>
            </a:pPr>
            <a:r>
              <a:rPr lang="da-DK" b="1" dirty="0" smtClean="0">
                <a:solidFill>
                  <a:schemeClr val="accent1">
                    <a:lumMod val="75000"/>
                  </a:schemeClr>
                </a:solidFill>
              </a:rPr>
              <a:t>Tilhørsforhold</a:t>
            </a:r>
          </a:p>
          <a:p>
            <a:pPr lvl="2">
              <a:buClr>
                <a:srgbClr val="A50021"/>
              </a:buClr>
              <a:buSzPct val="80000"/>
            </a:pPr>
            <a:r>
              <a:rPr lang="da-DK" dirty="0" smtClean="0"/>
              <a:t>Er </a:t>
            </a:r>
            <a:r>
              <a:rPr lang="da-DK" dirty="0"/>
              <a:t>jeg </a:t>
            </a:r>
            <a:r>
              <a:rPr lang="da-DK" dirty="0" smtClean="0"/>
              <a:t>vigtig og betydningsfuld </a:t>
            </a:r>
            <a:r>
              <a:rPr lang="da-DK" dirty="0"/>
              <a:t>?</a:t>
            </a:r>
          </a:p>
          <a:p>
            <a:pPr lvl="2">
              <a:buClr>
                <a:srgbClr val="A50021"/>
              </a:buClr>
              <a:buSzPct val="80000"/>
            </a:pPr>
            <a:endParaRPr lang="da-DK" dirty="0" smtClean="0"/>
          </a:p>
          <a:p>
            <a:pPr lvl="2">
              <a:buClr>
                <a:srgbClr val="A50021"/>
              </a:buClr>
              <a:buSzPct val="80000"/>
            </a:pPr>
            <a:r>
              <a:rPr lang="da-DK" b="1" dirty="0" smtClean="0">
                <a:solidFill>
                  <a:srgbClr val="124E7A"/>
                </a:solidFill>
              </a:rPr>
              <a:t>Kontrol</a:t>
            </a:r>
          </a:p>
          <a:p>
            <a:pPr lvl="2">
              <a:buClr>
                <a:srgbClr val="A50021"/>
              </a:buClr>
              <a:buSzPct val="80000"/>
            </a:pPr>
            <a:r>
              <a:rPr lang="da-DK" dirty="0" smtClean="0"/>
              <a:t>Er </a:t>
            </a:r>
            <a:r>
              <a:rPr lang="da-DK" dirty="0"/>
              <a:t>jeg kompetent ?</a:t>
            </a:r>
          </a:p>
          <a:p>
            <a:pPr lvl="2">
              <a:buClr>
                <a:srgbClr val="A50021"/>
              </a:buClr>
              <a:buSzPct val="80000"/>
            </a:pPr>
            <a:endParaRPr lang="da-DK" dirty="0" smtClean="0"/>
          </a:p>
          <a:p>
            <a:pPr lvl="2">
              <a:buClr>
                <a:srgbClr val="A50021"/>
              </a:buClr>
              <a:buSzPct val="80000"/>
            </a:pPr>
            <a:r>
              <a:rPr lang="da-DK" b="1" dirty="0" smtClean="0">
                <a:solidFill>
                  <a:srgbClr val="124E7A"/>
                </a:solidFill>
              </a:rPr>
              <a:t>Nærhed</a:t>
            </a:r>
          </a:p>
          <a:p>
            <a:pPr lvl="2">
              <a:buClr>
                <a:srgbClr val="A50021"/>
              </a:buClr>
              <a:buSzPct val="80000"/>
            </a:pPr>
            <a:r>
              <a:rPr lang="da-DK" dirty="0" smtClean="0"/>
              <a:t>Er </a:t>
            </a:r>
            <a:r>
              <a:rPr lang="da-DK" dirty="0"/>
              <a:t>jeg vellidt ?</a:t>
            </a:r>
          </a:p>
        </p:txBody>
      </p:sp>
    </p:spTree>
    <p:extLst>
      <p:ext uri="{BB962C8B-B14F-4D97-AF65-F5344CB8AC3E}">
        <p14:creationId xmlns:p14="http://schemas.microsoft.com/office/powerpoint/2010/main" val="319965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200" y="475580"/>
            <a:ext cx="8737600" cy="865188"/>
          </a:xfrm>
        </p:spPr>
        <p:txBody>
          <a:bodyPr/>
          <a:lstStyle/>
          <a:p>
            <a:r>
              <a:rPr lang="da-DK" dirty="0" smtClean="0"/>
              <a:t>Tilhørsforhold og inklusion</a:t>
            </a:r>
            <a:endParaRPr lang="da-DK" dirty="0"/>
          </a:p>
        </p:txBody>
      </p:sp>
      <p:pic>
        <p:nvPicPr>
          <p:cNvPr id="4" name="Picture 6" descr="http://www.generositypath.com/blog/wp-content/uploads/2008/12/belong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688" y="1556792"/>
            <a:ext cx="5616624" cy="44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0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381000" y="547588"/>
            <a:ext cx="9083675" cy="865188"/>
          </a:xfrm>
        </p:spPr>
        <p:txBody>
          <a:bodyPr/>
          <a:lstStyle/>
          <a:p>
            <a:pPr eaLnBrk="1" hangingPunct="1"/>
            <a:r>
              <a:rPr lang="da-DK" dirty="0" smtClean="0">
                <a:latin typeface="Verdana" charset="0"/>
              </a:rPr>
              <a:t>Forskelligheder som styrke</a:t>
            </a:r>
            <a:endParaRPr lang="da-DK" dirty="0">
              <a:latin typeface="Verdana" charset="0"/>
            </a:endParaRPr>
          </a:p>
        </p:txBody>
      </p:sp>
      <p:pic>
        <p:nvPicPr>
          <p:cNvPr id="2355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80" y="1484784"/>
            <a:ext cx="3189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Holdånd fremfor </a:t>
            </a:r>
            <a:r>
              <a:rPr lang="da-DK" dirty="0" err="1" smtClean="0"/>
              <a:t>fingerpegning</a:t>
            </a:r>
            <a:endParaRPr lang="da-DK" dirty="0"/>
          </a:p>
        </p:txBody>
      </p:sp>
      <p:pic>
        <p:nvPicPr>
          <p:cNvPr id="4" name="Picture 44" descr="http://bbs.chinadaily.com.cn/attachments/month_0907/cute-funny-animals-01_7RqQtWY3mr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672" y="1988840"/>
            <a:ext cx="5850918" cy="397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176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496" y="475580"/>
            <a:ext cx="8737600" cy="865188"/>
          </a:xfrm>
        </p:spPr>
        <p:txBody>
          <a:bodyPr/>
          <a:lstStyle/>
          <a:p>
            <a:r>
              <a:rPr lang="da-DK" dirty="0" smtClean="0"/>
              <a:t>Temaer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784648" y="1556792"/>
            <a:ext cx="6696744" cy="3096344"/>
          </a:xfrm>
        </p:spPr>
        <p:txBody>
          <a:bodyPr/>
          <a:lstStyle/>
          <a:p>
            <a:r>
              <a:rPr lang="da-DK" sz="2400" b="0" dirty="0"/>
              <a:t>Din formkurve som vektor</a:t>
            </a:r>
          </a:p>
          <a:p>
            <a:r>
              <a:rPr lang="da-DK" sz="2400" b="0" dirty="0" smtClean="0"/>
              <a:t>Guldæg &amp; den ideelle vektor</a:t>
            </a:r>
          </a:p>
          <a:p>
            <a:r>
              <a:rPr lang="da-DK" sz="2400" b="0" dirty="0" smtClean="0"/>
              <a:t>Sociale færdigheder som vektor</a:t>
            </a:r>
          </a:p>
          <a:p>
            <a:r>
              <a:rPr lang="da-DK" sz="2400" b="0" dirty="0" smtClean="0"/>
              <a:t>Vektor styring af russer gruppedynamik</a:t>
            </a:r>
          </a:p>
          <a:p>
            <a:endParaRPr lang="da-DK" sz="2400" b="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888" y="4437112"/>
            <a:ext cx="2106504" cy="20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3912" y="548680"/>
            <a:ext cx="8737600" cy="865188"/>
          </a:xfrm>
        </p:spPr>
        <p:txBody>
          <a:bodyPr/>
          <a:lstStyle/>
          <a:p>
            <a:r>
              <a:rPr lang="da-DK" dirty="0" smtClean="0"/>
              <a:t>Aftaler og gensidig ansvarlighed</a:t>
            </a:r>
            <a:endParaRPr lang="da-DK" dirty="0"/>
          </a:p>
        </p:txBody>
      </p:sp>
      <p:pic>
        <p:nvPicPr>
          <p:cNvPr id="4" name="Picture 6" descr="http://www.searchviews.com/wp-content/themes/clean-copy-full-3-column-1/images/ru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0832" y="1906022"/>
            <a:ext cx="345111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278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480" y="403572"/>
            <a:ext cx="9217024" cy="865188"/>
          </a:xfrm>
        </p:spPr>
        <p:txBody>
          <a:bodyPr/>
          <a:lstStyle/>
          <a:p>
            <a:r>
              <a:rPr lang="da-DK" dirty="0" smtClean="0">
                <a:solidFill>
                  <a:schemeClr val="tx1"/>
                </a:solidFill>
              </a:rPr>
              <a:t>Tre centrale opmærksomhedspunkter </a:t>
            </a:r>
            <a:br>
              <a:rPr lang="da-DK" dirty="0" smtClean="0">
                <a:solidFill>
                  <a:schemeClr val="tx1"/>
                </a:solidFill>
              </a:rPr>
            </a:br>
            <a:r>
              <a:rPr lang="da-DK" dirty="0" smtClean="0">
                <a:solidFill>
                  <a:schemeClr val="tx1"/>
                </a:solidFill>
              </a:rPr>
              <a:t>for et godt møde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1712640" y="1412776"/>
            <a:ext cx="3312368" cy="30963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73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2800" dirty="0" smtClean="0">
              <a:solidFill>
                <a:srgbClr val="800000"/>
              </a:solidFill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 smtClean="0">
                <a:solidFill>
                  <a:srgbClr val="800000"/>
                </a:solidFill>
              </a:rPr>
              <a:t>Formål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 smtClean="0">
                <a:solidFill>
                  <a:srgbClr val="800000"/>
                </a:solidFill>
              </a:rPr>
              <a:t>&amp; Fokus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Verdana" pitchFamily="34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736976" y="1444767"/>
            <a:ext cx="3312368" cy="30963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73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 smtClean="0">
                <a:solidFill>
                  <a:srgbClr val="800000"/>
                </a:solidFill>
              </a:rPr>
              <a:t>Mennesker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28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Verdana" pitchFamily="34" charset="0"/>
              </a:rPr>
              <a:t>&amp;</a:t>
            </a:r>
            <a:r>
              <a:rPr kumimoji="0" lang="da-DK" sz="2800" b="0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Verdana" pitchFamily="34" charset="0"/>
              </a:rPr>
              <a:t> Energi</a:t>
            </a:r>
            <a:endParaRPr kumimoji="0" lang="da-DK" sz="28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Verdana" pitchFamily="34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3152800" y="3429000"/>
            <a:ext cx="3312368" cy="30963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73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 smtClean="0">
                <a:solidFill>
                  <a:srgbClr val="800000"/>
                </a:solidFill>
              </a:rPr>
              <a:t>Form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 smtClean="0">
                <a:solidFill>
                  <a:srgbClr val="800000"/>
                </a:solidFill>
              </a:rPr>
              <a:t>&amp; Fremdrift</a:t>
            </a:r>
            <a:endParaRPr kumimoji="0" lang="da-DK" sz="28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64340">
            <a:off x="7974796" y="894753"/>
            <a:ext cx="1775741" cy="1331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186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er 25"/>
          <p:cNvGrpSpPr/>
          <p:nvPr/>
        </p:nvGrpSpPr>
        <p:grpSpPr>
          <a:xfrm>
            <a:off x="288886" y="1155223"/>
            <a:ext cx="2533163" cy="2005750"/>
            <a:chOff x="507686" y="945214"/>
            <a:chExt cx="2338304" cy="2005750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686" y="1399889"/>
              <a:ext cx="2338304" cy="1551075"/>
            </a:xfrm>
            <a:prstGeom prst="rect">
              <a:avLst/>
            </a:prstGeom>
          </p:spPr>
        </p:pic>
        <p:sp>
          <p:nvSpPr>
            <p:cNvPr id="8" name="Rektangel 7"/>
            <p:cNvSpPr/>
            <p:nvPr/>
          </p:nvSpPr>
          <p:spPr>
            <a:xfrm>
              <a:off x="867967" y="945214"/>
              <a:ext cx="17068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a-DK" sz="1200" dirty="0" smtClean="0"/>
                <a:t>HVORFOR er jeg her?</a:t>
              </a:r>
            </a:p>
            <a:p>
              <a:pPr algn="ctr"/>
              <a:r>
                <a:rPr lang="da-DK" sz="1200" dirty="0" smtClean="0"/>
                <a:t>Fælles formål</a:t>
              </a:r>
              <a:endParaRPr lang="da-DK" sz="1200" dirty="0"/>
            </a:p>
          </p:txBody>
        </p:sp>
      </p:grpSp>
      <p:grpSp>
        <p:nvGrpSpPr>
          <p:cNvPr id="27" name="Grupper 26"/>
          <p:cNvGrpSpPr/>
          <p:nvPr/>
        </p:nvGrpSpPr>
        <p:grpSpPr>
          <a:xfrm>
            <a:off x="3675682" y="1155224"/>
            <a:ext cx="2239552" cy="2222531"/>
            <a:chOff x="3569068" y="986359"/>
            <a:chExt cx="2067279" cy="2222531"/>
          </a:xfrm>
        </p:grpSpPr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068" y="1444047"/>
              <a:ext cx="2067279" cy="1764843"/>
            </a:xfrm>
            <a:prstGeom prst="rect">
              <a:avLst/>
            </a:prstGeom>
          </p:spPr>
        </p:pic>
        <p:sp>
          <p:nvSpPr>
            <p:cNvPr id="10" name="Rektangel 9"/>
            <p:cNvSpPr/>
            <p:nvPr/>
          </p:nvSpPr>
          <p:spPr>
            <a:xfrm>
              <a:off x="3747066" y="986359"/>
              <a:ext cx="17220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a-DK" sz="1200" dirty="0" smtClean="0"/>
                <a:t>HVEM er du?</a:t>
              </a:r>
            </a:p>
            <a:p>
              <a:pPr algn="ctr"/>
              <a:r>
                <a:rPr lang="da-DK" sz="1200" dirty="0" smtClean="0"/>
                <a:t>Tillid og tilhørsforhold</a:t>
              </a:r>
              <a:endParaRPr lang="da-DK" sz="1200" dirty="0"/>
            </a:p>
          </p:txBody>
        </p:sp>
      </p:grpSp>
      <p:grpSp>
        <p:nvGrpSpPr>
          <p:cNvPr id="29" name="Grupper 28"/>
          <p:cNvGrpSpPr/>
          <p:nvPr/>
        </p:nvGrpSpPr>
        <p:grpSpPr>
          <a:xfrm>
            <a:off x="6708623" y="1155223"/>
            <a:ext cx="2420326" cy="2217232"/>
            <a:chOff x="6303809" y="1333446"/>
            <a:chExt cx="2234145" cy="2217232"/>
          </a:xfrm>
        </p:grpSpPr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3809" y="1789257"/>
              <a:ext cx="2234145" cy="1761421"/>
            </a:xfrm>
            <a:prstGeom prst="rect">
              <a:avLst/>
            </a:prstGeom>
          </p:spPr>
        </p:pic>
        <p:sp>
          <p:nvSpPr>
            <p:cNvPr id="13" name="Rektangel 12"/>
            <p:cNvSpPr/>
            <p:nvPr/>
          </p:nvSpPr>
          <p:spPr>
            <a:xfrm>
              <a:off x="6318344" y="1333446"/>
              <a:ext cx="22012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a-DK" sz="1200" dirty="0" smtClean="0"/>
                <a:t>HVAD skal vi gøre og opnå?</a:t>
              </a:r>
            </a:p>
            <a:p>
              <a:pPr algn="ctr"/>
              <a:r>
                <a:rPr lang="da-DK" sz="1200" dirty="0" smtClean="0"/>
                <a:t>Fælles og</a:t>
              </a:r>
              <a:r>
                <a:rPr lang="da-DK" sz="1200" dirty="0"/>
                <a:t> </a:t>
              </a:r>
              <a:r>
                <a:rPr lang="da-DK" sz="1200" dirty="0" smtClean="0"/>
                <a:t>forpligtende mål</a:t>
              </a:r>
              <a:endParaRPr lang="da-DK" sz="1200" dirty="0"/>
            </a:p>
          </p:txBody>
        </p:sp>
      </p:grpSp>
      <p:grpSp>
        <p:nvGrpSpPr>
          <p:cNvPr id="30" name="Grupper 29"/>
          <p:cNvGrpSpPr/>
          <p:nvPr/>
        </p:nvGrpSpPr>
        <p:grpSpPr>
          <a:xfrm>
            <a:off x="357718" y="3961963"/>
            <a:ext cx="2617619" cy="2176763"/>
            <a:chOff x="469251" y="3826121"/>
            <a:chExt cx="2416264" cy="2176763"/>
          </a:xfrm>
        </p:grpSpPr>
        <p:pic>
          <p:nvPicPr>
            <p:cNvPr id="16" name="Billed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251" y="4338686"/>
              <a:ext cx="2361903" cy="1664198"/>
            </a:xfrm>
            <a:prstGeom prst="rect">
              <a:avLst/>
            </a:prstGeom>
          </p:spPr>
        </p:pic>
        <p:sp>
          <p:nvSpPr>
            <p:cNvPr id="17" name="Rektangel 16"/>
            <p:cNvSpPr/>
            <p:nvPr/>
          </p:nvSpPr>
          <p:spPr>
            <a:xfrm>
              <a:off x="569727" y="3826121"/>
              <a:ext cx="23157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a-DK" sz="1200" dirty="0" smtClean="0"/>
                <a:t>HVORDAN skal vi gøre det?</a:t>
              </a:r>
            </a:p>
            <a:p>
              <a:pPr algn="ctr"/>
              <a:r>
                <a:rPr lang="da-DK" sz="1200" dirty="0" smtClean="0"/>
                <a:t>Samstemt samarbejdsmetode </a:t>
              </a:r>
              <a:endParaRPr lang="da-DK" sz="1200" dirty="0"/>
            </a:p>
          </p:txBody>
        </p:sp>
      </p:grpSp>
      <p:grpSp>
        <p:nvGrpSpPr>
          <p:cNvPr id="32" name="Grupper 31"/>
          <p:cNvGrpSpPr/>
          <p:nvPr/>
        </p:nvGrpSpPr>
        <p:grpSpPr>
          <a:xfrm>
            <a:off x="6464243" y="3961962"/>
            <a:ext cx="3148744" cy="2275350"/>
            <a:chOff x="6189473" y="3826122"/>
            <a:chExt cx="2906533" cy="2275350"/>
          </a:xfrm>
        </p:grpSpPr>
        <p:pic>
          <p:nvPicPr>
            <p:cNvPr id="18" name="Billed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772" y="4292333"/>
              <a:ext cx="2725633" cy="1809139"/>
            </a:xfrm>
            <a:prstGeom prst="rect">
              <a:avLst/>
            </a:prstGeom>
          </p:spPr>
        </p:pic>
        <p:sp>
          <p:nvSpPr>
            <p:cNvPr id="19" name="Rektangel 18"/>
            <p:cNvSpPr/>
            <p:nvPr/>
          </p:nvSpPr>
          <p:spPr>
            <a:xfrm>
              <a:off x="6189473" y="3826122"/>
              <a:ext cx="29065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a-DK" sz="1200" dirty="0" smtClean="0"/>
                <a:t>HVEM gør HVAD, HVOR og HVORNÅR?</a:t>
              </a:r>
            </a:p>
            <a:p>
              <a:pPr algn="ctr"/>
              <a:r>
                <a:rPr lang="da-DK" sz="1200" dirty="0" smtClean="0"/>
                <a:t>Gensidig forpligtelse og ansvarlighed </a:t>
              </a:r>
              <a:endParaRPr lang="da-DK" sz="1200" dirty="0"/>
            </a:p>
          </p:txBody>
        </p:sp>
      </p:grpSp>
      <p:grpSp>
        <p:nvGrpSpPr>
          <p:cNvPr id="31" name="Grupper 30"/>
          <p:cNvGrpSpPr/>
          <p:nvPr/>
        </p:nvGrpSpPr>
        <p:grpSpPr>
          <a:xfrm>
            <a:off x="3278469" y="3961962"/>
            <a:ext cx="3108543" cy="2083380"/>
            <a:chOff x="3230219" y="4192883"/>
            <a:chExt cx="2869424" cy="2083380"/>
          </a:xfrm>
        </p:grpSpPr>
        <p:sp>
          <p:nvSpPr>
            <p:cNvPr id="15" name="Rektangel 14"/>
            <p:cNvSpPr/>
            <p:nvPr/>
          </p:nvSpPr>
          <p:spPr>
            <a:xfrm>
              <a:off x="3230219" y="4192883"/>
              <a:ext cx="28694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a-DK" sz="1200" dirty="0" smtClean="0"/>
                <a:t>HVORDAN skal vi agere og opføre os?</a:t>
              </a:r>
            </a:p>
            <a:p>
              <a:pPr algn="ctr"/>
              <a:r>
                <a:rPr lang="da-DK" sz="1200" dirty="0" smtClean="0"/>
                <a:t>Fælles værdisæt og adfærdsnormer </a:t>
              </a:r>
              <a:endParaRPr lang="da-DK" sz="1200" dirty="0"/>
            </a:p>
          </p:txBody>
        </p:sp>
        <p:pic>
          <p:nvPicPr>
            <p:cNvPr id="22" name="Billed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9412" y="4672432"/>
              <a:ext cx="2405747" cy="1603831"/>
            </a:xfrm>
            <a:prstGeom prst="rect">
              <a:avLst/>
            </a:prstGeom>
          </p:spPr>
        </p:pic>
      </p:grpSp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1352600" y="400826"/>
            <a:ext cx="7520650" cy="781050"/>
          </a:xfrm>
        </p:spPr>
        <p:txBody>
          <a:bodyPr/>
          <a:lstStyle/>
          <a:p>
            <a:r>
              <a:rPr lang="da-DK" dirty="0" smtClean="0"/>
              <a:t>Russer team succes faktorer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36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19200" y="2370138"/>
            <a:ext cx="7742238" cy="2859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246788" y="1556792"/>
            <a:ext cx="5442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rgbClr val="FFC000"/>
                </a:solidFill>
              </a:rPr>
              <a:t>Dit</a:t>
            </a:r>
            <a:r>
              <a:rPr lang="en-GB" sz="2800" b="1" dirty="0" smtClean="0">
                <a:solidFill>
                  <a:srgbClr val="FFC000"/>
                </a:solidFill>
              </a:rPr>
              <a:t> </a:t>
            </a:r>
            <a:r>
              <a:rPr lang="en-GB" sz="2800" b="1" dirty="0" err="1" smtClean="0">
                <a:solidFill>
                  <a:srgbClr val="FFC000"/>
                </a:solidFill>
              </a:rPr>
              <a:t>Gyldne</a:t>
            </a:r>
            <a:r>
              <a:rPr lang="en-GB" sz="2800" b="1" dirty="0" smtClean="0">
                <a:solidFill>
                  <a:srgbClr val="FFC000"/>
                </a:solidFill>
              </a:rPr>
              <a:t> </a:t>
            </a:r>
            <a:r>
              <a:rPr lang="en-GB" sz="2800" b="1" dirty="0" err="1" smtClean="0">
                <a:solidFill>
                  <a:srgbClr val="FFC000"/>
                </a:solidFill>
              </a:rPr>
              <a:t>Æg</a:t>
            </a:r>
            <a:r>
              <a:rPr lang="en-GB" sz="2800" b="1" dirty="0" smtClean="0">
                <a:solidFill>
                  <a:srgbClr val="FFC000"/>
                </a:solidFill>
              </a:rPr>
              <a:t> </a:t>
            </a:r>
            <a:r>
              <a:rPr lang="en-GB" sz="2800" b="1" dirty="0" err="1" smtClean="0">
                <a:solidFill>
                  <a:srgbClr val="FFC000"/>
                </a:solidFill>
              </a:rPr>
              <a:t>som</a:t>
            </a:r>
            <a:r>
              <a:rPr lang="en-GB" sz="2800" b="1" dirty="0" smtClean="0">
                <a:solidFill>
                  <a:srgbClr val="FFC000"/>
                </a:solidFill>
              </a:rPr>
              <a:t> </a:t>
            </a:r>
            <a:r>
              <a:rPr lang="en-GB" sz="2800" b="1" dirty="0" err="1" smtClean="0">
                <a:solidFill>
                  <a:srgbClr val="FFC000"/>
                </a:solidFill>
              </a:rPr>
              <a:t>vektor</a:t>
            </a:r>
            <a:r>
              <a:rPr lang="en-GB" sz="2800" b="1" dirty="0" smtClean="0">
                <a:solidFill>
                  <a:srgbClr val="FFC000"/>
                </a:solidFill>
              </a:rPr>
              <a:t> </a:t>
            </a:r>
            <a:endParaRPr lang="en-GB" sz="2800" b="1" dirty="0">
              <a:solidFill>
                <a:srgbClr val="FFC000"/>
              </a:solidFill>
            </a:endParaRPr>
          </a:p>
        </p:txBody>
      </p:sp>
      <p:pic>
        <p:nvPicPr>
          <p:cNvPr id="55302" name="Picture 62" descr="http://socialismdoesntwork.com/wp-content/uploads/2009/06/golden-e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4900" y="2852936"/>
            <a:ext cx="28082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44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1823770" y="1807879"/>
            <a:ext cx="6477000" cy="314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5000"/>
              </a:lnSpc>
              <a:spcBef>
                <a:spcPct val="50000"/>
              </a:spcBef>
              <a:spcAft>
                <a:spcPct val="30000"/>
              </a:spcAft>
              <a:buClr>
                <a:srgbClr val="A50021"/>
              </a:buClr>
              <a:buSzPct val="110000"/>
              <a:defRPr/>
            </a:pPr>
            <a:r>
              <a:rPr lang="en-GB" sz="2400" dirty="0">
                <a:latin typeface="+mj-lt"/>
              </a:rPr>
              <a:t>“Et team </a:t>
            </a:r>
            <a:r>
              <a:rPr lang="en-GB" sz="2400" dirty="0" err="1">
                <a:latin typeface="+mj-lt"/>
              </a:rPr>
              <a:t>er</a:t>
            </a:r>
            <a:r>
              <a:rPr lang="en-GB" sz="2400" dirty="0">
                <a:latin typeface="+mj-lt"/>
              </a:rPr>
              <a:t> et </a:t>
            </a:r>
            <a:r>
              <a:rPr lang="en-GB" sz="2400" dirty="0" err="1">
                <a:latin typeface="+mj-lt"/>
              </a:rPr>
              <a:t>mindre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antal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personer</a:t>
            </a:r>
            <a:r>
              <a:rPr lang="en-GB" sz="2400" dirty="0">
                <a:latin typeface="+mj-lt"/>
              </a:rPr>
              <a:t> med </a:t>
            </a:r>
            <a:r>
              <a:rPr lang="en-GB" sz="2400" dirty="0" err="1">
                <a:latin typeface="+mj-lt"/>
              </a:rPr>
              <a:t>komplementære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færdigheder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som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er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forpligtet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til</a:t>
            </a:r>
            <a:r>
              <a:rPr lang="en-GB" sz="2400" dirty="0">
                <a:latin typeface="+mj-lt"/>
              </a:rPr>
              <a:t> et </a:t>
            </a:r>
            <a:r>
              <a:rPr lang="en-GB" sz="2400" dirty="0" err="1">
                <a:latin typeface="+mj-lt"/>
              </a:rPr>
              <a:t>fælles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formål</a:t>
            </a:r>
            <a:r>
              <a:rPr lang="en-GB" sz="2400" dirty="0" smtClean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præstationsmål</a:t>
            </a:r>
            <a:r>
              <a:rPr lang="en-GB" sz="2400" dirty="0" smtClean="0">
                <a:latin typeface="+mj-lt"/>
              </a:rPr>
              <a:t>, og </a:t>
            </a:r>
            <a:r>
              <a:rPr lang="en-GB" sz="2400" dirty="0" err="1" smtClean="0">
                <a:latin typeface="+mj-lt"/>
              </a:rPr>
              <a:t>arbejdsmetode</a:t>
            </a:r>
            <a:r>
              <a:rPr lang="en-GB" sz="2400" dirty="0" smtClean="0">
                <a:latin typeface="+mj-lt"/>
              </a:rPr>
              <a:t>                 og </a:t>
            </a:r>
            <a:r>
              <a:rPr lang="en-GB" sz="2400" dirty="0" err="1">
                <a:latin typeface="+mj-lt"/>
              </a:rPr>
              <a:t>som</a:t>
            </a:r>
            <a:r>
              <a:rPr lang="en-GB" sz="2400" dirty="0">
                <a:latin typeface="+mj-lt"/>
              </a:rPr>
              <a:t> holder </a:t>
            </a:r>
            <a:r>
              <a:rPr lang="en-GB" sz="2400" dirty="0" err="1">
                <a:latin typeface="+mj-lt"/>
              </a:rPr>
              <a:t>hinanden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gensidigt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ansvarlige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herfor</a:t>
            </a:r>
            <a:r>
              <a:rPr lang="en-GB" sz="2400" dirty="0">
                <a:latin typeface="+mj-lt"/>
              </a:rPr>
              <a:t>” </a:t>
            </a:r>
          </a:p>
          <a:p>
            <a:pPr eaLnBrk="1" hangingPunct="1">
              <a:spcBef>
                <a:spcPct val="50000"/>
              </a:spcBef>
              <a:spcAft>
                <a:spcPct val="30000"/>
              </a:spcAft>
              <a:buClr>
                <a:srgbClr val="A50021"/>
              </a:buClr>
              <a:buSzPct val="110000"/>
              <a:defRPr/>
            </a:pPr>
            <a:r>
              <a:rPr lang="en-GB" sz="1600" dirty="0">
                <a:latin typeface="+mj-lt"/>
              </a:rPr>
              <a:t>Jon </a:t>
            </a:r>
            <a:r>
              <a:rPr lang="en-GB" sz="1600" dirty="0" err="1">
                <a:latin typeface="+mj-lt"/>
              </a:rPr>
              <a:t>Katsenbach</a:t>
            </a:r>
            <a:r>
              <a:rPr lang="en-GB" sz="1600" dirty="0">
                <a:latin typeface="+mj-lt"/>
              </a:rPr>
              <a:t> &amp; Douglas Smith</a:t>
            </a:r>
            <a:br>
              <a:rPr lang="en-GB" sz="1600" dirty="0">
                <a:latin typeface="+mj-lt"/>
              </a:rPr>
            </a:br>
            <a:r>
              <a:rPr lang="en-GB" sz="1600" dirty="0">
                <a:latin typeface="+mj-lt"/>
              </a:rPr>
              <a:t>“The Wisdom of teams </a:t>
            </a:r>
            <a:r>
              <a:rPr lang="en-GB" sz="1600" dirty="0" smtClean="0">
                <a:latin typeface="+mj-lt"/>
              </a:rPr>
              <a:t>“</a:t>
            </a:r>
            <a:endParaRPr lang="en-GB" sz="1600" dirty="0">
              <a:latin typeface="+mj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41629" y="1522129"/>
            <a:ext cx="898525" cy="914400"/>
            <a:chOff x="1584" y="1392"/>
            <a:chExt cx="288" cy="288"/>
          </a:xfrm>
        </p:grpSpPr>
        <p:sp>
          <p:nvSpPr>
            <p:cNvPr id="13322" name="Line 4"/>
            <p:cNvSpPr>
              <a:spLocks noChangeShapeType="1"/>
            </p:cNvSpPr>
            <p:nvPr/>
          </p:nvSpPr>
          <p:spPr bwMode="auto">
            <a:xfrm>
              <a:off x="1584" y="1392"/>
              <a:ext cx="0" cy="288"/>
            </a:xfrm>
            <a:prstGeom prst="line">
              <a:avLst/>
            </a:prstGeom>
            <a:noFill/>
            <a:ln w="2222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a-DK"/>
            </a:p>
          </p:txBody>
        </p:sp>
        <p:sp>
          <p:nvSpPr>
            <p:cNvPr id="13323" name="Line 5"/>
            <p:cNvSpPr>
              <a:spLocks noChangeShapeType="1"/>
            </p:cNvSpPr>
            <p:nvPr/>
          </p:nvSpPr>
          <p:spPr bwMode="auto">
            <a:xfrm rot="5400000">
              <a:off x="1727" y="1249"/>
              <a:ext cx="1" cy="288"/>
            </a:xfrm>
            <a:prstGeom prst="line">
              <a:avLst/>
            </a:prstGeom>
            <a:noFill/>
            <a:ln w="2222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a-DK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 rot="10800000">
            <a:off x="7562309" y="3610982"/>
            <a:ext cx="641350" cy="914400"/>
            <a:chOff x="1584" y="1392"/>
            <a:chExt cx="288" cy="288"/>
          </a:xfrm>
        </p:grpSpPr>
        <p:sp>
          <p:nvSpPr>
            <p:cNvPr id="13320" name="Line 7"/>
            <p:cNvSpPr>
              <a:spLocks noChangeShapeType="1"/>
            </p:cNvSpPr>
            <p:nvPr/>
          </p:nvSpPr>
          <p:spPr bwMode="auto">
            <a:xfrm>
              <a:off x="1584" y="1392"/>
              <a:ext cx="0" cy="288"/>
            </a:xfrm>
            <a:prstGeom prst="line">
              <a:avLst/>
            </a:prstGeom>
            <a:noFill/>
            <a:ln w="2222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a-DK"/>
            </a:p>
          </p:txBody>
        </p:sp>
        <p:sp>
          <p:nvSpPr>
            <p:cNvPr id="13321" name="Line 8"/>
            <p:cNvSpPr>
              <a:spLocks noChangeShapeType="1"/>
            </p:cNvSpPr>
            <p:nvPr/>
          </p:nvSpPr>
          <p:spPr bwMode="auto">
            <a:xfrm rot="5400000">
              <a:off x="1727" y="1249"/>
              <a:ext cx="1" cy="288"/>
            </a:xfrm>
            <a:prstGeom prst="line">
              <a:avLst/>
            </a:prstGeom>
            <a:noFill/>
            <a:ln w="22225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a-DK"/>
            </a:p>
          </p:txBody>
        </p:sp>
      </p:grp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3024188" y="692696"/>
            <a:ext cx="35353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70000"/>
              </a:lnSpc>
            </a:pPr>
            <a:r>
              <a:rPr lang="da-DK" sz="2400" b="1"/>
              <a:t>Definition af et team</a:t>
            </a:r>
          </a:p>
        </p:txBody>
      </p:sp>
      <p:pic>
        <p:nvPicPr>
          <p:cNvPr id="13318" name="Picture 201" descr="Arsenal vinder FA Cup'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0428" y="5308601"/>
            <a:ext cx="3579122" cy="86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31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76536" y="547911"/>
            <a:ext cx="3816424" cy="5048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 12-tal </a:t>
            </a:r>
            <a:r>
              <a:rPr lang="en-GB" sz="2000" b="1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vektor</a:t>
            </a: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20552" y="692696"/>
            <a:ext cx="59046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</a:pPr>
            <a:endParaRPr lang="en-US" sz="2000" dirty="0" smtClean="0"/>
          </a:p>
          <a:p>
            <a:pPr marL="342900" lvl="0" indent="-342900" eaLnBrk="1" hangingPunct="1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Tx/>
              <a:buChar char="•"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Arial"/>
              <a:buChar char="•"/>
            </a:pPr>
            <a:r>
              <a:rPr lang="en-GB" sz="2000" kern="0" dirty="0" smtClean="0"/>
              <a:t>Super</a:t>
            </a:r>
            <a:r>
              <a:rPr lang="en-GB" sz="2000" kern="0" noProof="0" dirty="0" smtClean="0"/>
              <a:t> </a:t>
            </a:r>
            <a:r>
              <a:rPr lang="en-GB" sz="2000" kern="0" noProof="0" dirty="0" err="1" smtClean="0"/>
              <a:t>studiestart</a:t>
            </a:r>
            <a:endParaRPr lang="en-GB" sz="2000" kern="0" noProof="0" dirty="0" smtClean="0"/>
          </a:p>
          <a:p>
            <a:pPr marL="342900" indent="-342900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Arial"/>
              <a:buChar char="•"/>
            </a:pPr>
            <a:r>
              <a:rPr kumimoji="0" lang="en-GB" sz="2000" b="0" i="0" u="none" strike="noStrike" kern="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Stærkt</a:t>
            </a: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000" b="0" i="0" u="none" strike="noStrike" kern="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russer</a:t>
            </a:r>
            <a:r>
              <a:rPr kumimoji="0" lang="en-GB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000" b="0" i="0" u="none" strike="noStrike" kern="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sammenhold</a:t>
            </a:r>
            <a:endParaRPr lang="en-GB" sz="2000" kern="0" dirty="0">
              <a:latin typeface="+mn-lt"/>
            </a:endParaRPr>
          </a:p>
          <a:p>
            <a:pPr marL="342900" indent="-342900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Arial"/>
              <a:buChar char="•"/>
            </a:pPr>
            <a:r>
              <a:rPr lang="en-GB" sz="2000" kern="0" dirty="0" err="1" smtClean="0">
                <a:latin typeface="+mn-lt"/>
              </a:rPr>
              <a:t>Tihørsforhold</a:t>
            </a:r>
            <a:r>
              <a:rPr lang="en-GB" sz="2000" kern="0" dirty="0" smtClean="0">
                <a:latin typeface="+mn-lt"/>
              </a:rPr>
              <a:t> </a:t>
            </a:r>
            <a:r>
              <a:rPr lang="en-GB" sz="2000" kern="0" dirty="0" err="1" smtClean="0">
                <a:latin typeface="+mn-lt"/>
              </a:rPr>
              <a:t>til</a:t>
            </a:r>
            <a:r>
              <a:rPr lang="en-GB" sz="2000" kern="0" dirty="0" smtClean="0">
                <a:latin typeface="+mn-lt"/>
              </a:rPr>
              <a:t> </a:t>
            </a:r>
            <a:r>
              <a:rPr lang="en-GB" sz="2000" kern="0" dirty="0" err="1" smtClean="0">
                <a:latin typeface="+mn-lt"/>
              </a:rPr>
              <a:t>studiemiljø</a:t>
            </a:r>
            <a:endParaRPr lang="en-GB" sz="2000" kern="0" dirty="0" smtClean="0">
              <a:latin typeface="+mn-lt"/>
            </a:endParaRPr>
          </a:p>
          <a:p>
            <a:pPr marL="342900" indent="-342900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Arial"/>
              <a:buChar char="•"/>
            </a:pPr>
            <a:r>
              <a:rPr kumimoji="0" lang="en-GB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Favne</a:t>
            </a:r>
            <a:r>
              <a:rPr kumimoji="0" lang="en-GB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forskellige</a:t>
            </a:r>
            <a:r>
              <a:rPr kumimoji="0" lang="en-GB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russer</a:t>
            </a:r>
            <a:r>
              <a:rPr kumimoji="0" lang="en-GB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forventninger</a:t>
            </a:r>
            <a:endParaRPr kumimoji="0" lang="en-GB" sz="2000" b="0" i="0" u="none" strike="noStrike" kern="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Arial"/>
              <a:buChar char="•"/>
            </a:pPr>
            <a:r>
              <a:rPr lang="en-GB" sz="2000" kern="0" dirty="0" err="1" smtClean="0">
                <a:latin typeface="+mn-lt"/>
              </a:rPr>
              <a:t>Førersædet</a:t>
            </a:r>
            <a:r>
              <a:rPr lang="en-GB" sz="2000" kern="0" dirty="0" smtClean="0">
                <a:latin typeface="+mn-lt"/>
              </a:rPr>
              <a:t> for </a:t>
            </a:r>
            <a:r>
              <a:rPr lang="en-GB" sz="2000" kern="0" dirty="0" err="1" smtClean="0">
                <a:latin typeface="+mn-lt"/>
              </a:rPr>
              <a:t>sociale</a:t>
            </a:r>
            <a:r>
              <a:rPr lang="en-GB" sz="2000" kern="0" dirty="0" smtClean="0">
                <a:latin typeface="+mn-lt"/>
              </a:rPr>
              <a:t> </a:t>
            </a:r>
            <a:r>
              <a:rPr lang="en-GB" sz="2000" kern="0" dirty="0" err="1" smtClean="0">
                <a:latin typeface="+mn-lt"/>
              </a:rPr>
              <a:t>arrangementer</a:t>
            </a:r>
            <a:endParaRPr lang="en-GB" sz="2000" kern="0" dirty="0" smtClean="0">
              <a:latin typeface="+mn-lt"/>
            </a:endParaRPr>
          </a:p>
          <a:p>
            <a:pPr marL="342900" indent="-342900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Arial"/>
              <a:buChar char="•"/>
            </a:pPr>
            <a:r>
              <a:rPr lang="en-GB" sz="2000" kern="0" dirty="0" err="1" smtClean="0">
                <a:latin typeface="+mn-lt"/>
              </a:rPr>
              <a:t>Gode</a:t>
            </a:r>
            <a:r>
              <a:rPr lang="en-GB" sz="2000" kern="0" dirty="0" smtClean="0">
                <a:latin typeface="+mn-lt"/>
              </a:rPr>
              <a:t> 1-til-1 </a:t>
            </a:r>
            <a:r>
              <a:rPr lang="en-GB" sz="2000" kern="0" dirty="0" err="1" smtClean="0">
                <a:latin typeface="+mn-lt"/>
              </a:rPr>
              <a:t>relationer</a:t>
            </a:r>
            <a:r>
              <a:rPr lang="en-GB" sz="2000" kern="0" dirty="0" smtClean="0">
                <a:latin typeface="+mn-lt"/>
              </a:rPr>
              <a:t> </a:t>
            </a:r>
            <a:endParaRPr kumimoji="0" lang="en-GB" sz="2000" b="0" i="0" u="none" strike="noStrike" kern="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Arial"/>
              <a:buChar char="•"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0512" y="1340768"/>
            <a:ext cx="6192687" cy="410445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endParaRPr lang="da-DK" sz="2400">
              <a:latin typeface="Times New Roman" pitchFamily="18" charset="0"/>
            </a:endParaRPr>
          </a:p>
        </p:txBody>
      </p:sp>
      <p:pic>
        <p:nvPicPr>
          <p:cNvPr id="6" name="Picture 11" descr="NE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200" y="1340768"/>
            <a:ext cx="2807076" cy="411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856" y="5432449"/>
            <a:ext cx="2757456" cy="13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7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44488" y="476672"/>
            <a:ext cx="9073008" cy="5048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Den </a:t>
            </a:r>
            <a:r>
              <a:rPr lang="en-GB" sz="2000" b="1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ideelle</a:t>
            </a: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kandidat</a:t>
            </a: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vektor</a:t>
            </a: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000" b="1" kern="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jobbeskrivelsen</a:t>
            </a:r>
            <a:r>
              <a:rPr lang="en-GB" sz="20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264" y="536060"/>
            <a:ext cx="2489457" cy="318097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2" y="1106412"/>
            <a:ext cx="3440832" cy="196090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912" y="1108854"/>
            <a:ext cx="2523604" cy="252360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42" y="3212976"/>
            <a:ext cx="2400002" cy="276135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60" y="3749361"/>
            <a:ext cx="1959006" cy="261200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01" y="3773482"/>
            <a:ext cx="2161595" cy="3045446"/>
          </a:xfrm>
          <a:prstGeom prst="rect">
            <a:avLst/>
          </a:prstGeom>
        </p:spPr>
      </p:pic>
      <p:pic>
        <p:nvPicPr>
          <p:cNvPr id="10" name="Picture 2" descr="http://lonniswordpresscom.files.wordpress.com/2007/12/albert-einstein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661" y="4003932"/>
            <a:ext cx="196056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90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kstboks 5"/>
          <p:cNvSpPr txBox="1">
            <a:spLocks noChangeArrowheads="1"/>
          </p:cNvSpPr>
          <p:nvPr/>
        </p:nvSpPr>
        <p:spPr bwMode="auto">
          <a:xfrm>
            <a:off x="3405188" y="6021288"/>
            <a:ext cx="2411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da-DK" b="1" dirty="0" smtClean="0">
                <a:solidFill>
                  <a:srgbClr val="C00000"/>
                </a:solidFill>
              </a:rPr>
              <a:t>Demotiveret</a:t>
            </a:r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67586" name="Tekstboks 6"/>
          <p:cNvSpPr txBox="1">
            <a:spLocks noChangeArrowheads="1"/>
          </p:cNvSpPr>
          <p:nvPr/>
        </p:nvSpPr>
        <p:spPr bwMode="auto">
          <a:xfrm>
            <a:off x="3384550" y="1085850"/>
            <a:ext cx="2559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da-DK" b="1" dirty="0" smtClean="0">
                <a:solidFill>
                  <a:srgbClr val="006600"/>
                </a:solidFill>
              </a:rPr>
              <a:t>Topmotiveret</a:t>
            </a:r>
            <a:endParaRPr lang="da-DK" b="1" dirty="0">
              <a:solidFill>
                <a:srgbClr val="006600"/>
              </a:solidFill>
            </a:endParaRPr>
          </a:p>
        </p:txBody>
      </p:sp>
      <p:cxnSp>
        <p:nvCxnSpPr>
          <p:cNvPr id="67587" name="Lige pilforbindelse 10"/>
          <p:cNvCxnSpPr>
            <a:cxnSpLocks noChangeShapeType="1"/>
          </p:cNvCxnSpPr>
          <p:nvPr/>
        </p:nvCxnSpPr>
        <p:spPr bwMode="auto">
          <a:xfrm rot="5400000" flipH="1" flipV="1">
            <a:off x="2471737" y="3686176"/>
            <a:ext cx="4367213" cy="238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88" name="Tekstboks 13"/>
          <p:cNvSpPr txBox="1">
            <a:spLocks noChangeArrowheads="1"/>
          </p:cNvSpPr>
          <p:nvPr/>
        </p:nvSpPr>
        <p:spPr bwMode="auto">
          <a:xfrm>
            <a:off x="3152394" y="3409255"/>
            <a:ext cx="8645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da-DK" b="1" dirty="0" smtClean="0"/>
              <a:t>Føjelig</a:t>
            </a:r>
            <a:endParaRPr lang="da-DK" b="1" dirty="0"/>
          </a:p>
        </p:txBody>
      </p:sp>
      <p:sp>
        <p:nvSpPr>
          <p:cNvPr id="67589" name="Tekstboks 14"/>
          <p:cNvSpPr txBox="1">
            <a:spLocks noChangeArrowheads="1"/>
          </p:cNvSpPr>
          <p:nvPr/>
        </p:nvSpPr>
        <p:spPr bwMode="auto">
          <a:xfrm>
            <a:off x="757514" y="1019175"/>
            <a:ext cx="2044149" cy="220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da-DK" dirty="0" smtClean="0">
                <a:solidFill>
                  <a:srgbClr val="006600"/>
                </a:solidFill>
              </a:rPr>
              <a:t>Helhjertet</a:t>
            </a:r>
            <a:endParaRPr lang="da-DK" dirty="0">
              <a:solidFill>
                <a:srgbClr val="006600"/>
              </a:solidFill>
            </a:endParaRPr>
          </a:p>
          <a:p>
            <a:pPr algn="ctr"/>
            <a:endParaRPr lang="da-DK" dirty="0">
              <a:solidFill>
                <a:srgbClr val="006600"/>
              </a:solidFill>
            </a:endParaRPr>
          </a:p>
          <a:p>
            <a:pPr algn="ctr"/>
            <a:r>
              <a:rPr lang="da-DK" dirty="0" smtClean="0">
                <a:solidFill>
                  <a:srgbClr val="006600"/>
                </a:solidFill>
              </a:rPr>
              <a:t>Indre brændende JA</a:t>
            </a:r>
            <a:endParaRPr lang="da-DK" dirty="0">
              <a:solidFill>
                <a:srgbClr val="006600"/>
              </a:solidFill>
            </a:endParaRPr>
          </a:p>
          <a:p>
            <a:pPr algn="ctr"/>
            <a:endParaRPr lang="da-DK" dirty="0">
              <a:solidFill>
                <a:srgbClr val="006600"/>
              </a:solidFill>
            </a:endParaRPr>
          </a:p>
          <a:p>
            <a:pPr algn="ctr"/>
            <a:r>
              <a:rPr lang="da-DK" dirty="0" smtClean="0">
                <a:solidFill>
                  <a:srgbClr val="006600"/>
                </a:solidFill>
              </a:rPr>
              <a:t>Lyst og vilje til at  </a:t>
            </a:r>
            <a:endParaRPr lang="da-DK" dirty="0">
              <a:solidFill>
                <a:srgbClr val="006600"/>
              </a:solidFill>
            </a:endParaRPr>
          </a:p>
          <a:p>
            <a:pPr algn="ctr"/>
            <a:r>
              <a:rPr lang="da-DK" dirty="0" smtClean="0">
                <a:solidFill>
                  <a:srgbClr val="006600"/>
                </a:solidFill>
              </a:rPr>
              <a:t>gå den ekstra mil</a:t>
            </a:r>
            <a:endParaRPr lang="da-DK" dirty="0">
              <a:solidFill>
                <a:srgbClr val="006600"/>
              </a:solidFill>
            </a:endParaRPr>
          </a:p>
          <a:p>
            <a:pPr algn="ctr"/>
            <a:endParaRPr lang="da-DK" dirty="0">
              <a:solidFill>
                <a:srgbClr val="006600"/>
              </a:solidFill>
            </a:endParaRPr>
          </a:p>
          <a:p>
            <a:pPr algn="ctr"/>
            <a:endParaRPr lang="da-DK" dirty="0">
              <a:solidFill>
                <a:srgbClr val="006600"/>
              </a:solidFill>
            </a:endParaRPr>
          </a:p>
          <a:p>
            <a:pPr algn="ctr"/>
            <a:endParaRPr lang="da-DK" dirty="0">
              <a:solidFill>
                <a:srgbClr val="006600"/>
              </a:solidFill>
            </a:endParaRPr>
          </a:p>
          <a:p>
            <a:pPr algn="ctr"/>
            <a:endParaRPr lang="da-DK" sz="1100" dirty="0">
              <a:solidFill>
                <a:srgbClr val="006600"/>
              </a:solidFill>
            </a:endParaRPr>
          </a:p>
        </p:txBody>
      </p:sp>
      <p:sp>
        <p:nvSpPr>
          <p:cNvPr id="67590" name="Tekstboks 15"/>
          <p:cNvSpPr txBox="1">
            <a:spLocks noChangeArrowheads="1"/>
          </p:cNvSpPr>
          <p:nvPr/>
        </p:nvSpPr>
        <p:spPr bwMode="auto">
          <a:xfrm>
            <a:off x="4256088" y="3408363"/>
            <a:ext cx="312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da-DK" b="1"/>
              <a:t>0</a:t>
            </a:r>
          </a:p>
        </p:txBody>
      </p:sp>
      <p:sp>
        <p:nvSpPr>
          <p:cNvPr id="67591" name="Tekstboks 16"/>
          <p:cNvSpPr txBox="1">
            <a:spLocks noChangeArrowheads="1"/>
          </p:cNvSpPr>
          <p:nvPr/>
        </p:nvSpPr>
        <p:spPr bwMode="auto">
          <a:xfrm>
            <a:off x="4799013" y="5657850"/>
            <a:ext cx="58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buFontTx/>
              <a:buChar char="-"/>
            </a:pPr>
            <a:r>
              <a:rPr lang="da-DK" b="1" dirty="0">
                <a:solidFill>
                  <a:srgbClr val="C00000"/>
                </a:solidFill>
              </a:rPr>
              <a:t> </a:t>
            </a:r>
            <a:r>
              <a:rPr lang="da-DK" b="1" dirty="0" smtClean="0">
                <a:solidFill>
                  <a:srgbClr val="C00000"/>
                </a:solidFill>
              </a:rPr>
              <a:t>10</a:t>
            </a:r>
          </a:p>
          <a:p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67592" name="Tekstboks 17"/>
          <p:cNvSpPr txBox="1">
            <a:spLocks noChangeArrowheads="1"/>
          </p:cNvSpPr>
          <p:nvPr/>
        </p:nvSpPr>
        <p:spPr bwMode="auto">
          <a:xfrm>
            <a:off x="4799013" y="1443038"/>
            <a:ext cx="65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da-DK" b="1">
                <a:solidFill>
                  <a:srgbClr val="006600"/>
                </a:solidFill>
              </a:rPr>
              <a:t>+ 10</a:t>
            </a:r>
          </a:p>
        </p:txBody>
      </p:sp>
      <p:sp>
        <p:nvSpPr>
          <p:cNvPr id="67593" name="Tekstboks 21"/>
          <p:cNvSpPr txBox="1">
            <a:spLocks noChangeArrowheads="1"/>
          </p:cNvSpPr>
          <p:nvPr/>
        </p:nvSpPr>
        <p:spPr bwMode="auto">
          <a:xfrm>
            <a:off x="573088" y="4630738"/>
            <a:ext cx="2168525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endParaRPr lang="da-DK" dirty="0">
              <a:solidFill>
                <a:srgbClr val="C00000"/>
              </a:solidFill>
            </a:endParaRPr>
          </a:p>
          <a:p>
            <a:pPr algn="ctr"/>
            <a:r>
              <a:rPr lang="da-DK" dirty="0" smtClean="0">
                <a:solidFill>
                  <a:srgbClr val="C00000"/>
                </a:solidFill>
              </a:rPr>
              <a:t>Modstræbende</a:t>
            </a:r>
            <a:endParaRPr lang="da-DK" dirty="0">
              <a:solidFill>
                <a:srgbClr val="C00000"/>
              </a:solidFill>
            </a:endParaRPr>
          </a:p>
          <a:p>
            <a:pPr algn="ctr"/>
            <a:endParaRPr lang="da-DK" dirty="0">
              <a:solidFill>
                <a:srgbClr val="C00000"/>
              </a:solidFill>
            </a:endParaRPr>
          </a:p>
          <a:p>
            <a:pPr algn="ctr"/>
            <a:r>
              <a:rPr lang="da-DK" dirty="0" smtClean="0">
                <a:solidFill>
                  <a:srgbClr val="C00000"/>
                </a:solidFill>
              </a:rPr>
              <a:t>Støj, brok og klynk</a:t>
            </a:r>
          </a:p>
          <a:p>
            <a:pPr algn="ctr"/>
            <a:endParaRPr lang="da-DK" dirty="0">
              <a:solidFill>
                <a:srgbClr val="C00000"/>
              </a:solidFill>
            </a:endParaRPr>
          </a:p>
          <a:p>
            <a:pPr algn="ctr"/>
            <a:r>
              <a:rPr lang="da-DK" dirty="0" smtClean="0">
                <a:solidFill>
                  <a:srgbClr val="C00000"/>
                </a:solidFill>
              </a:rPr>
              <a:t>Mentalt </a:t>
            </a:r>
            <a:r>
              <a:rPr lang="da-DK" dirty="0" err="1" smtClean="0">
                <a:solidFill>
                  <a:srgbClr val="C00000"/>
                </a:solidFill>
              </a:rPr>
              <a:t>checket</a:t>
            </a:r>
            <a:r>
              <a:rPr lang="da-DK" dirty="0" smtClean="0">
                <a:solidFill>
                  <a:srgbClr val="C00000"/>
                </a:solidFill>
              </a:rPr>
              <a:t> ud</a:t>
            </a:r>
            <a:endParaRPr lang="da-DK" dirty="0">
              <a:solidFill>
                <a:srgbClr val="C00000"/>
              </a:solidFill>
            </a:endParaRPr>
          </a:p>
          <a:p>
            <a:pPr algn="ctr"/>
            <a:endParaRPr lang="da-DK" dirty="0">
              <a:solidFill>
                <a:srgbClr val="C00000"/>
              </a:solidFill>
            </a:endParaRPr>
          </a:p>
          <a:p>
            <a:pPr algn="ctr"/>
            <a:endParaRPr lang="da-DK" sz="1100" dirty="0">
              <a:solidFill>
                <a:srgbClr val="C00000"/>
              </a:solidFill>
            </a:endParaRPr>
          </a:p>
        </p:txBody>
      </p:sp>
      <p:sp>
        <p:nvSpPr>
          <p:cNvPr id="67594" name="Tekstboks 22"/>
          <p:cNvSpPr txBox="1">
            <a:spLocks noChangeArrowheads="1"/>
          </p:cNvSpPr>
          <p:nvPr/>
        </p:nvSpPr>
        <p:spPr bwMode="auto">
          <a:xfrm>
            <a:off x="415925" y="2781300"/>
            <a:ext cx="26654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endParaRPr lang="da-DK" dirty="0"/>
          </a:p>
          <a:p>
            <a:pPr algn="ctr"/>
            <a:r>
              <a:rPr lang="da-DK" dirty="0" smtClean="0"/>
              <a:t>Lunken pligtopfyldelse</a:t>
            </a:r>
            <a:endParaRPr lang="da-DK" dirty="0"/>
          </a:p>
          <a:p>
            <a:pPr algn="ctr"/>
            <a:endParaRPr lang="da-DK" dirty="0" smtClean="0"/>
          </a:p>
          <a:p>
            <a:pPr algn="ctr"/>
            <a:r>
              <a:rPr lang="da-DK" dirty="0" smtClean="0"/>
              <a:t>Gør som fortalt</a:t>
            </a:r>
            <a:endParaRPr lang="da-DK" dirty="0"/>
          </a:p>
          <a:p>
            <a:pPr algn="ctr"/>
            <a:endParaRPr lang="da-DK" dirty="0"/>
          </a:p>
          <a:p>
            <a:pPr algn="ctr"/>
            <a:r>
              <a:rPr lang="da-DK" dirty="0" smtClean="0"/>
              <a:t>Magelig og føjelig</a:t>
            </a:r>
            <a:endParaRPr lang="da-DK" sz="1100" dirty="0"/>
          </a:p>
        </p:txBody>
      </p:sp>
      <p:pic>
        <p:nvPicPr>
          <p:cNvPr id="67595" name="Picture 4" descr="Blood Pressure Cu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338" y="3943350"/>
            <a:ext cx="13779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6" name="Titel 1"/>
          <p:cNvSpPr>
            <a:spLocks noGrp="1"/>
          </p:cNvSpPr>
          <p:nvPr>
            <p:ph type="title"/>
          </p:nvPr>
        </p:nvSpPr>
        <p:spPr>
          <a:xfrm>
            <a:off x="-546001" y="260648"/>
            <a:ext cx="7515225" cy="795338"/>
          </a:xfrm>
        </p:spPr>
        <p:txBody>
          <a:bodyPr/>
          <a:lstStyle/>
          <a:p>
            <a:r>
              <a:rPr lang="da-DK" dirty="0" smtClean="0">
                <a:latin typeface="Verdana" charset="0"/>
                <a:ea typeface="MS PGothic" charset="0"/>
              </a:rPr>
              <a:t>Din motivation for vektorrollen</a:t>
            </a:r>
            <a:endParaRPr lang="da-DK" dirty="0">
              <a:latin typeface="Verdana" charset="0"/>
              <a:ea typeface="MS PGothic" charset="0"/>
            </a:endParaRPr>
          </a:p>
        </p:txBody>
      </p:sp>
      <p:pic>
        <p:nvPicPr>
          <p:cNvPr id="67597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38" y="2649538"/>
            <a:ext cx="227965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8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1263" y="3355975"/>
            <a:ext cx="1951037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9" name="Bille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5525" y="550863"/>
            <a:ext cx="316865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0" name="Billed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1263" y="2020888"/>
            <a:ext cx="170338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1" name="Billed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4999038"/>
            <a:ext cx="211296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2" name="Billed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8" y="4310063"/>
            <a:ext cx="1876425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079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3672" y="271686"/>
            <a:ext cx="7217720" cy="781050"/>
          </a:xfrm>
        </p:spPr>
        <p:txBody>
          <a:bodyPr/>
          <a:lstStyle/>
          <a:p>
            <a:r>
              <a:rPr lang="da-DK" dirty="0" smtClean="0"/>
              <a:t>Din komfortzone som vektor</a:t>
            </a:r>
            <a:endParaRPr lang="da-DK" dirty="0"/>
          </a:p>
        </p:txBody>
      </p:sp>
      <p:sp>
        <p:nvSpPr>
          <p:cNvPr id="4" name="Ellipse 3"/>
          <p:cNvSpPr/>
          <p:nvPr/>
        </p:nvSpPr>
        <p:spPr bwMode="auto">
          <a:xfrm>
            <a:off x="1816100" y="1066800"/>
            <a:ext cx="5943600" cy="5181600"/>
          </a:xfrm>
          <a:prstGeom prst="ellipse">
            <a:avLst/>
          </a:prstGeom>
          <a:solidFill>
            <a:srgbClr val="CC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2559050" y="1676400"/>
            <a:ext cx="4457700" cy="3886200"/>
          </a:xfrm>
          <a:prstGeom prst="ellipse">
            <a:avLst/>
          </a:prstGeom>
          <a:solidFill>
            <a:srgbClr val="FFFF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600" dirty="0" smtClean="0">
                <a:latin typeface="Verdana" pitchFamily="34" charset="0"/>
              </a:rPr>
              <a:t>Din</a:t>
            </a:r>
            <a:r>
              <a:rPr kumimoji="0" lang="da-D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  <a:r>
              <a:rPr lang="da-DK" sz="1600" dirty="0">
                <a:latin typeface="Verdana" pitchFamily="34" charset="0"/>
              </a:rPr>
              <a:t>k</a:t>
            </a:r>
            <a:r>
              <a:rPr kumimoji="0" lang="da-D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omfort </a:t>
            </a:r>
            <a:r>
              <a:rPr lang="da-DK" sz="1600" dirty="0">
                <a:latin typeface="Verdana" pitchFamily="34" charset="0"/>
              </a:rPr>
              <a:t>z</a:t>
            </a:r>
            <a:r>
              <a:rPr kumimoji="0" lang="da-D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one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600" dirty="0">
              <a:latin typeface="Verdan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200" dirty="0" smtClean="0">
                <a:latin typeface="Verdana" pitchFamily="34" charset="0"/>
              </a:rPr>
              <a:t>Det sikre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200" dirty="0" smtClean="0">
                <a:latin typeface="Verdana" pitchFamily="34" charset="0"/>
              </a:rPr>
              <a:t>Det velkendte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200" dirty="0" smtClean="0">
                <a:latin typeface="Verdana" pitchFamily="34" charset="0"/>
              </a:rPr>
              <a:t>Det trygge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200" dirty="0" smtClean="0">
                <a:latin typeface="Verdana" pitchFamily="34" charset="0"/>
              </a:rPr>
              <a:t>Det komfortable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200" dirty="0" smtClean="0">
                <a:latin typeface="Verdana" pitchFamily="34" charset="0"/>
              </a:rPr>
              <a:t>Det forudsigelige</a:t>
            </a:r>
            <a:endParaRPr kumimoji="0" 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4298518" y="5517232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a-DK" sz="1200" dirty="0"/>
          </a:p>
          <a:p>
            <a:pPr algn="ctr"/>
            <a:r>
              <a:rPr lang="da-DK" sz="1200" dirty="0" smtClean="0"/>
              <a:t>På tæerne</a:t>
            </a:r>
          </a:p>
          <a:p>
            <a:pPr algn="ctr"/>
            <a:endParaRPr lang="da-DK" sz="1200" dirty="0" smtClean="0"/>
          </a:p>
        </p:txBody>
      </p:sp>
      <p:sp>
        <p:nvSpPr>
          <p:cNvPr id="10" name="Tekstfelt 9"/>
          <p:cNvSpPr txBox="1"/>
          <p:nvPr/>
        </p:nvSpPr>
        <p:spPr>
          <a:xfrm rot="5400000">
            <a:off x="6751521" y="3434076"/>
            <a:ext cx="1160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Udfordringer</a:t>
            </a:r>
          </a:p>
        </p:txBody>
      </p:sp>
      <p:sp>
        <p:nvSpPr>
          <p:cNvPr id="11" name="Tekstfelt 10"/>
          <p:cNvSpPr txBox="1"/>
          <p:nvPr/>
        </p:nvSpPr>
        <p:spPr>
          <a:xfrm rot="16200000">
            <a:off x="1522187" y="3460030"/>
            <a:ext cx="1278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Bambi på isen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3429670" y="1167135"/>
            <a:ext cx="2520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200" b="1" dirty="0" smtClean="0"/>
              <a:t>Næste løft</a:t>
            </a:r>
          </a:p>
          <a:p>
            <a:pPr algn="ctr"/>
            <a:r>
              <a:rPr lang="da-DK" sz="1200" dirty="0" smtClean="0"/>
              <a:t>Zonen for nærmeste udvikling</a:t>
            </a:r>
          </a:p>
        </p:txBody>
      </p:sp>
      <p:cxnSp>
        <p:nvCxnSpPr>
          <p:cNvPr id="18" name="Lige pilforbindelse 17"/>
          <p:cNvCxnSpPr/>
          <p:nvPr/>
        </p:nvCxnSpPr>
        <p:spPr bwMode="auto">
          <a:xfrm flipV="1">
            <a:off x="6108700" y="1676400"/>
            <a:ext cx="1651000" cy="990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Lige pilforbindelse 19"/>
          <p:cNvCxnSpPr/>
          <p:nvPr/>
        </p:nvCxnSpPr>
        <p:spPr bwMode="auto">
          <a:xfrm>
            <a:off x="6273800" y="4724400"/>
            <a:ext cx="1651000" cy="990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Lige pilforbindelse 20"/>
          <p:cNvCxnSpPr/>
          <p:nvPr/>
        </p:nvCxnSpPr>
        <p:spPr bwMode="auto">
          <a:xfrm flipH="1" flipV="1">
            <a:off x="1651000" y="1752600"/>
            <a:ext cx="1651000" cy="990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Lige pilforbindelse 21"/>
          <p:cNvCxnSpPr/>
          <p:nvPr/>
        </p:nvCxnSpPr>
        <p:spPr bwMode="auto">
          <a:xfrm flipH="1">
            <a:off x="1733550" y="4800600"/>
            <a:ext cx="1651000" cy="990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kstfelt 22"/>
          <p:cNvSpPr txBox="1"/>
          <p:nvPr/>
        </p:nvSpPr>
        <p:spPr>
          <a:xfrm>
            <a:off x="69757" y="1219201"/>
            <a:ext cx="20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200" dirty="0" smtClean="0"/>
              <a:t>Personlig &amp; Professionel</a:t>
            </a:r>
          </a:p>
          <a:p>
            <a:pPr algn="ctr"/>
            <a:r>
              <a:rPr lang="da-DK" sz="1200" dirty="0" smtClean="0"/>
              <a:t>Udvikling</a:t>
            </a:r>
          </a:p>
        </p:txBody>
      </p:sp>
      <p:sp>
        <p:nvSpPr>
          <p:cNvPr id="25" name="Tekstfelt 24"/>
          <p:cNvSpPr txBox="1"/>
          <p:nvPr/>
        </p:nvSpPr>
        <p:spPr>
          <a:xfrm>
            <a:off x="8121352" y="1167135"/>
            <a:ext cx="1441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200" dirty="0" smtClean="0"/>
              <a:t>Personlige</a:t>
            </a:r>
          </a:p>
          <a:p>
            <a:pPr algn="ctr"/>
            <a:r>
              <a:rPr lang="da-DK" sz="1200" dirty="0" smtClean="0"/>
              <a:t>Toppræstationer</a:t>
            </a:r>
          </a:p>
        </p:txBody>
      </p:sp>
      <p:sp>
        <p:nvSpPr>
          <p:cNvPr id="26" name="Tekstfelt 25"/>
          <p:cNvSpPr txBox="1"/>
          <p:nvPr/>
        </p:nvSpPr>
        <p:spPr>
          <a:xfrm>
            <a:off x="8260584" y="5638801"/>
            <a:ext cx="1322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200" dirty="0" smtClean="0"/>
              <a:t>Succes &amp; </a:t>
            </a:r>
          </a:p>
          <a:p>
            <a:pPr algn="ctr"/>
            <a:r>
              <a:rPr lang="da-DK" sz="1200" dirty="0" smtClean="0"/>
              <a:t>Selvrealisering</a:t>
            </a:r>
          </a:p>
        </p:txBody>
      </p:sp>
      <p:sp>
        <p:nvSpPr>
          <p:cNvPr id="27" name="Tekstfelt 26"/>
          <p:cNvSpPr txBox="1"/>
          <p:nvPr/>
        </p:nvSpPr>
        <p:spPr>
          <a:xfrm>
            <a:off x="410562" y="5562601"/>
            <a:ext cx="1006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200" dirty="0" smtClean="0"/>
              <a:t>Stolthed </a:t>
            </a:r>
          </a:p>
          <a:p>
            <a:pPr algn="ctr"/>
            <a:r>
              <a:rPr lang="da-DK" sz="1200" dirty="0" smtClean="0"/>
              <a:t>&amp; Selvtillid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415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3363" y="1340768"/>
            <a:ext cx="9328150" cy="3565525"/>
            <a:chOff x="168" y="1472"/>
            <a:chExt cx="5424" cy="1701"/>
          </a:xfrm>
        </p:grpSpPr>
        <p:pic>
          <p:nvPicPr>
            <p:cNvPr id="4" name="Picture 3" descr="scan000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" y="1472"/>
              <a:ext cx="1765" cy="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scan0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" y="1472"/>
              <a:ext cx="1906" cy="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scan00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472"/>
              <a:ext cx="1872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00672" y="692696"/>
            <a:ext cx="6336704" cy="5048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Adfærdsændringer</a:t>
            </a:r>
            <a:r>
              <a:rPr lang="en-GB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GB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vektorrollen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kstboks 7"/>
          <p:cNvSpPr txBox="1">
            <a:spLocks noChangeArrowheads="1"/>
          </p:cNvSpPr>
          <p:nvPr/>
        </p:nvSpPr>
        <p:spPr bwMode="auto">
          <a:xfrm>
            <a:off x="901700" y="5091534"/>
            <a:ext cx="1838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a-DK" sz="2000" b="1"/>
              <a:t>Noble </a:t>
            </a:r>
          </a:p>
          <a:p>
            <a:pPr algn="ctr"/>
            <a:r>
              <a:rPr lang="da-DK" sz="2000" b="1"/>
              <a:t>Intentioner</a:t>
            </a:r>
          </a:p>
        </p:txBody>
      </p:sp>
      <p:sp>
        <p:nvSpPr>
          <p:cNvPr id="9" name="Tekstboks 8"/>
          <p:cNvSpPr txBox="1">
            <a:spLocks noChangeArrowheads="1"/>
          </p:cNvSpPr>
          <p:nvPr/>
        </p:nvSpPr>
        <p:spPr bwMode="auto">
          <a:xfrm>
            <a:off x="3954463" y="5156621"/>
            <a:ext cx="1873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 b="1">
                <a:solidFill>
                  <a:srgbClr val="008000"/>
                </a:solidFill>
              </a:rPr>
              <a:t>Adfærd</a:t>
            </a:r>
          </a:p>
        </p:txBody>
      </p:sp>
      <p:sp>
        <p:nvSpPr>
          <p:cNvPr id="10" name="Tekstboks 9"/>
          <p:cNvSpPr txBox="1">
            <a:spLocks noChangeArrowheads="1"/>
          </p:cNvSpPr>
          <p:nvPr/>
        </p:nvSpPr>
        <p:spPr bwMode="auto">
          <a:xfrm>
            <a:off x="7312025" y="5085184"/>
            <a:ext cx="1284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a-DK" sz="2000" b="1"/>
              <a:t>Ønsket </a:t>
            </a:r>
          </a:p>
          <a:p>
            <a:pPr algn="ctr"/>
            <a:r>
              <a:rPr lang="da-DK" sz="2000" b="1"/>
              <a:t>Effekt</a:t>
            </a:r>
          </a:p>
        </p:txBody>
      </p:sp>
      <p:sp>
        <p:nvSpPr>
          <p:cNvPr id="11" name="Højrepil 10"/>
          <p:cNvSpPr>
            <a:spLocks noChangeArrowheads="1"/>
          </p:cNvSpPr>
          <p:nvPr/>
        </p:nvSpPr>
        <p:spPr bwMode="auto">
          <a:xfrm>
            <a:off x="3025775" y="5256634"/>
            <a:ext cx="698500" cy="40005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 algn="ctr">
            <a:solidFill>
              <a:srgbClr val="173868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2" name="Højrepil 11"/>
          <p:cNvSpPr>
            <a:spLocks noChangeArrowheads="1"/>
          </p:cNvSpPr>
          <p:nvPr/>
        </p:nvSpPr>
        <p:spPr bwMode="auto">
          <a:xfrm>
            <a:off x="6184900" y="5256634"/>
            <a:ext cx="698500" cy="40005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 algn="ctr">
            <a:solidFill>
              <a:srgbClr val="173868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934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el 1"/>
          <p:cNvSpPr>
            <a:spLocks noGrp="1"/>
          </p:cNvSpPr>
          <p:nvPr>
            <p:ph type="title"/>
          </p:nvPr>
        </p:nvSpPr>
        <p:spPr>
          <a:xfrm>
            <a:off x="560388" y="476250"/>
            <a:ext cx="8737600" cy="865188"/>
          </a:xfrm>
        </p:spPr>
        <p:txBody>
          <a:bodyPr/>
          <a:lstStyle/>
          <a:p>
            <a:pPr algn="l"/>
            <a:r>
              <a:rPr lang="da-DK" dirty="0" smtClean="0">
                <a:solidFill>
                  <a:srgbClr val="000000"/>
                </a:solidFill>
                <a:latin typeface="Verdana" charset="0"/>
                <a:ea typeface="MS PGothic" charset="0"/>
              </a:rPr>
              <a:t>Stræk dig selv i vektor rollen</a:t>
            </a:r>
            <a:endParaRPr lang="da-DK" dirty="0">
              <a:solidFill>
                <a:srgbClr val="00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60388" y="1125538"/>
            <a:ext cx="78486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defRPr/>
            </a:pPr>
            <a:endParaRPr lang="en-GB" sz="2800" kern="0" dirty="0">
              <a:latin typeface="+mn-lt"/>
            </a:endParaRPr>
          </a:p>
          <a:p>
            <a:pPr marL="457200" indent="-457200" eaLnBrk="1" hangingPunct="1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+mj-lt"/>
              <a:buAutoNum type="arabicPeriod"/>
              <a:defRPr/>
            </a:pPr>
            <a:r>
              <a:rPr lang="en-GB" sz="2800" kern="0" dirty="0">
                <a:latin typeface="+mn-lt"/>
              </a:rPr>
              <a:t>PHD – Poor, Hungry, Driven</a:t>
            </a:r>
          </a:p>
          <a:p>
            <a:pPr marL="457200" indent="-457200" eaLnBrk="1" hangingPunct="1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+mj-lt"/>
              <a:buAutoNum type="arabicPeriod"/>
              <a:defRPr/>
            </a:pPr>
            <a:r>
              <a:rPr lang="en-GB" sz="2800" kern="0" dirty="0" err="1" smtClean="0">
                <a:latin typeface="+mn-lt"/>
              </a:rPr>
              <a:t>Eventyreren</a:t>
            </a:r>
            <a:endParaRPr lang="en-GB" sz="2800" kern="0" dirty="0">
              <a:latin typeface="+mn-lt"/>
            </a:endParaRPr>
          </a:p>
          <a:p>
            <a:pPr marL="457200" indent="-457200" eaLnBrk="1" hangingPunct="1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+mj-lt"/>
              <a:buAutoNum type="arabicPeriod"/>
              <a:defRPr/>
            </a:pPr>
            <a:r>
              <a:rPr lang="en-GB" sz="2800" kern="0" dirty="0" err="1" smtClean="0">
                <a:latin typeface="+mn-lt"/>
              </a:rPr>
              <a:t>Forbrugeren</a:t>
            </a:r>
            <a:endParaRPr lang="en-GB" sz="2800" kern="0" dirty="0">
              <a:latin typeface="+mn-lt"/>
            </a:endParaRPr>
          </a:p>
          <a:p>
            <a:pPr marL="457200" indent="-457200" eaLnBrk="1" hangingPunct="1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+mj-lt"/>
              <a:buAutoNum type="arabicPeriod"/>
              <a:defRPr/>
            </a:pPr>
            <a:r>
              <a:rPr lang="en-GB" sz="2800" kern="0" dirty="0" err="1" smtClean="0">
                <a:latin typeface="+mn-lt"/>
              </a:rPr>
              <a:t>Feriegæsten</a:t>
            </a:r>
            <a:endParaRPr lang="en-GB" sz="2800" kern="0" dirty="0">
              <a:latin typeface="+mn-lt"/>
            </a:endParaRPr>
          </a:p>
          <a:p>
            <a:pPr marL="457200" indent="-457200" eaLnBrk="1" hangingPunct="1">
              <a:spcBef>
                <a:spcPct val="30000"/>
              </a:spcBef>
              <a:spcAft>
                <a:spcPct val="50000"/>
              </a:spcAft>
              <a:buClr>
                <a:srgbClr val="A50021"/>
              </a:buClr>
              <a:buFont typeface="+mj-lt"/>
              <a:buAutoNum type="arabicPeriod"/>
              <a:defRPr/>
            </a:pPr>
            <a:r>
              <a:rPr lang="en-GB" sz="2800" kern="0" dirty="0" err="1" smtClean="0">
                <a:latin typeface="+mn-lt"/>
              </a:rPr>
              <a:t>Fangen</a:t>
            </a:r>
            <a:endParaRPr lang="en-GB" sz="2800" kern="0" dirty="0">
              <a:latin typeface="+mn-lt"/>
            </a:endParaRPr>
          </a:p>
        </p:txBody>
      </p:sp>
      <p:pic>
        <p:nvPicPr>
          <p:cNvPr id="13315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100" y="509588"/>
            <a:ext cx="2665413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175" y="3228975"/>
            <a:ext cx="4478338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8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ES Semina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868A3"/>
      </a:accent1>
      <a:accent2>
        <a:srgbClr val="748856"/>
      </a:accent2>
      <a:accent3>
        <a:srgbClr val="FFFFFF"/>
      </a:accent3>
      <a:accent4>
        <a:srgbClr val="000000"/>
      </a:accent4>
      <a:accent5>
        <a:srgbClr val="ABB9CE"/>
      </a:accent5>
      <a:accent6>
        <a:srgbClr val="687B4D"/>
      </a:accent6>
      <a:hlink>
        <a:srgbClr val="716051"/>
      </a:hlink>
      <a:folHlink>
        <a:srgbClr val="630B16"/>
      </a:folHlink>
    </a:clrScheme>
    <a:fontScheme name="PowerPoi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173868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173868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QES Seminar.potx</Template>
  <TotalTime>9089</TotalTime>
  <Words>579</Words>
  <Application>Microsoft Macintosh PowerPoint</Application>
  <PresentationFormat>A4 (210 x 297 mm)</PresentationFormat>
  <Paragraphs>246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34</vt:i4>
      </vt:variant>
    </vt:vector>
  </HeadingPairs>
  <TitlesOfParts>
    <vt:vector size="35" baseType="lpstr">
      <vt:lpstr>QES Seminar</vt:lpstr>
      <vt:lpstr>PowerPoint-præsentation</vt:lpstr>
      <vt:lpstr>PowerPoint-præsentation</vt:lpstr>
      <vt:lpstr>Temaer</vt:lpstr>
      <vt:lpstr>PowerPoint-præsentation</vt:lpstr>
      <vt:lpstr>PowerPoint-præsentation</vt:lpstr>
      <vt:lpstr>Din motivation for vektorrollen</vt:lpstr>
      <vt:lpstr>Din komfortzone som vektor</vt:lpstr>
      <vt:lpstr>PowerPoint-præsentation</vt:lpstr>
      <vt:lpstr>Stræk dig selv i vektor rollen</vt:lpstr>
      <vt:lpstr>PowerPoint-præsentation</vt:lpstr>
      <vt:lpstr>PowerPoint-præsentation</vt:lpstr>
      <vt:lpstr>At lede dit mindset</vt:lpstr>
      <vt:lpstr>PowerPoint-præsentation</vt:lpstr>
      <vt:lpstr>Relationsopbygning</vt:lpstr>
      <vt:lpstr>Empati er Konge</vt:lpstr>
      <vt:lpstr>Lyt aktivt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Smil eller bedemandsansigt</vt:lpstr>
      <vt:lpstr>Vektor adfærd</vt:lpstr>
      <vt:lpstr>PowerPoint-præsentation</vt:lpstr>
      <vt:lpstr>PowerPoint-præsentation</vt:lpstr>
      <vt:lpstr>Tilhørsforhold og inklusion</vt:lpstr>
      <vt:lpstr>Forskelligheder som styrke</vt:lpstr>
      <vt:lpstr>Holdånd fremfor fingerpegning</vt:lpstr>
      <vt:lpstr>Aftaler og gensidig ansvarlighed</vt:lpstr>
      <vt:lpstr>Tre centrale opmærksomhedspunkter  for et godt møde</vt:lpstr>
      <vt:lpstr>Russer team succes faktorer</vt:lpstr>
      <vt:lpstr>PowerPoint-præsentation</vt:lpstr>
      <vt:lpstr>PowerPoint-præsentation</vt:lpstr>
    </vt:vector>
  </TitlesOfParts>
  <Manager/>
  <Company>RMCI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RKK</dc:creator>
  <cp:keywords/>
  <dc:description/>
  <cp:lastModifiedBy>Carsten Pedersen</cp:lastModifiedBy>
  <cp:revision>1195</cp:revision>
  <cp:lastPrinted>2014-11-14T19:31:06Z</cp:lastPrinted>
  <dcterms:created xsi:type="dcterms:W3CDTF">2010-11-08T08:35:50Z</dcterms:created>
  <dcterms:modified xsi:type="dcterms:W3CDTF">2015-05-11T10:45:43Z</dcterms:modified>
  <cp:category/>
</cp:coreProperties>
</file>